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8" r:id="rId2"/>
    <p:sldId id="288" r:id="rId3"/>
    <p:sldId id="315" r:id="rId4"/>
    <p:sldId id="312" r:id="rId5"/>
    <p:sldId id="316" r:id="rId6"/>
    <p:sldId id="317" r:id="rId7"/>
    <p:sldId id="293" r:id="rId8"/>
    <p:sldId id="318" r:id="rId9"/>
    <p:sldId id="326" r:id="rId10"/>
    <p:sldId id="268" r:id="rId11"/>
    <p:sldId id="322" r:id="rId12"/>
    <p:sldId id="310" r:id="rId13"/>
    <p:sldId id="321" r:id="rId14"/>
    <p:sldId id="304" r:id="rId15"/>
    <p:sldId id="291" r:id="rId16"/>
    <p:sldId id="292" r:id="rId17"/>
    <p:sldId id="329" r:id="rId18"/>
    <p:sldId id="319" r:id="rId19"/>
    <p:sldId id="320" r:id="rId20"/>
    <p:sldId id="327" r:id="rId21"/>
    <p:sldId id="325" r:id="rId22"/>
    <p:sldId id="324" r:id="rId23"/>
    <p:sldId id="323" r:id="rId24"/>
    <p:sldId id="259" r:id="rId25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33"/>
    <a:srgbClr val="FF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>
      <p:cViewPr varScale="1">
        <p:scale>
          <a:sx n="115" d="100"/>
          <a:sy n="115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Seminar%20nauka-2017\Nauka-grafik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Seminar%20nauka-2017\Nauka-grafik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Seminar%20nauka-2017\Nauka-grafik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636111111111115"/>
          <c:y val="2.77777777777777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Sheet1!$T$37</c:f>
              <c:strCache>
                <c:ptCount val="1"/>
                <c:pt idx="0">
                  <c:v>Брой преподаватели на ОТД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Sheet1!$S$38:$S$39</c:f>
              <c:strCache>
                <c:ptCount val="2"/>
                <c:pt idx="0">
                  <c:v>Хабилитирани</c:v>
                </c:pt>
                <c:pt idx="1">
                  <c:v>Нехабилитирани</c:v>
                </c:pt>
              </c:strCache>
            </c:strRef>
          </c:cat>
          <c:val>
            <c:numRef>
              <c:f>Sheet1!$T$38:$T$39</c:f>
              <c:numCache>
                <c:formatCode>General</c:formatCode>
                <c:ptCount val="2"/>
                <c:pt idx="0">
                  <c:v>274</c:v>
                </c:pt>
                <c:pt idx="1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D4-A3EF-28C583674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05216"/>
        <c:axId val="126399616"/>
        <c:axId val="0"/>
      </c:bar3DChart>
      <c:catAx>
        <c:axId val="1165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399616"/>
        <c:crosses val="autoZero"/>
        <c:auto val="1"/>
        <c:lblAlgn val="ctr"/>
        <c:lblOffset val="100"/>
        <c:noMultiLvlLbl val="0"/>
      </c:catAx>
      <c:valAx>
        <c:axId val="126399616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16505216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/>
              <a:t>Брой преподаватели с научни степени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Sheet1!$W$31</c:f>
              <c:strCache>
                <c:ptCount val="1"/>
                <c:pt idx="0">
                  <c:v>Брой защитени дисертации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Sheet1!$V$32:$V$33</c:f>
              <c:strCache>
                <c:ptCount val="2"/>
                <c:pt idx="0">
                  <c:v>Доктор</c:v>
                </c:pt>
                <c:pt idx="1">
                  <c:v>Доктор на науките</c:v>
                </c:pt>
              </c:strCache>
            </c:strRef>
          </c:cat>
          <c:val>
            <c:numRef>
              <c:f>Sheet1!$W$32:$W$33</c:f>
              <c:numCache>
                <c:formatCode>General</c:formatCode>
                <c:ptCount val="2"/>
                <c:pt idx="0">
                  <c:v>338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7-4952-BA5A-39B168322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46016"/>
        <c:axId val="39447552"/>
        <c:axId val="0"/>
      </c:bar3DChart>
      <c:catAx>
        <c:axId val="394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447552"/>
        <c:crosses val="autoZero"/>
        <c:auto val="1"/>
        <c:lblAlgn val="ctr"/>
        <c:lblOffset val="100"/>
        <c:noMultiLvlLbl val="0"/>
      </c:catAx>
      <c:valAx>
        <c:axId val="3944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44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Sheet1!$S$32</c:f>
              <c:strCache>
                <c:ptCount val="1"/>
                <c:pt idx="0">
                  <c:v>Брой цитати за 2016 г.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0B6-4B27-BB2C-212F54F4241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F0B6-4B27-BB2C-212F54F4241F}"/>
              </c:ext>
            </c:extLst>
          </c:dPt>
          <c:cat>
            <c:strRef>
              <c:f>Sheet1!$R$33:$R$34</c:f>
              <c:strCache>
                <c:ptCount val="2"/>
                <c:pt idx="0">
                  <c:v>Цитати др. източници</c:v>
                </c:pt>
                <c:pt idx="1">
                  <c:v>Цитати Web Science</c:v>
                </c:pt>
              </c:strCache>
            </c:strRef>
          </c:cat>
          <c:val>
            <c:numRef>
              <c:f>Sheet1!$S$33:$S$34</c:f>
              <c:numCache>
                <c:formatCode>General</c:formatCode>
                <c:ptCount val="2"/>
                <c:pt idx="0">
                  <c:v>2465</c:v>
                </c:pt>
                <c:pt idx="1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B6-4B27-BB2C-212F54F42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00736"/>
        <c:axId val="41702528"/>
        <c:axId val="0"/>
      </c:bar3DChart>
      <c:catAx>
        <c:axId val="4170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702528"/>
        <c:crosses val="autoZero"/>
        <c:auto val="1"/>
        <c:lblAlgn val="ctr"/>
        <c:lblOffset val="100"/>
        <c:noMultiLvlLbl val="0"/>
      </c:catAx>
      <c:valAx>
        <c:axId val="4170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00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'[Nauka-grafiki.xlsx]Sheet1'!$C$50</c:f>
              <c:strCache>
                <c:ptCount val="1"/>
                <c:pt idx="0">
                  <c:v>h-индекс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'[Nauka-grafiki.xlsx]Sheet1'!$D$49:$L$49</c:f>
              <c:strCache>
                <c:ptCount val="9"/>
                <c:pt idx="0">
                  <c:v>АФ</c:v>
                </c:pt>
                <c:pt idx="1">
                  <c:v>ВМФ</c:v>
                </c:pt>
                <c:pt idx="2">
                  <c:v>МФ</c:v>
                </c:pt>
                <c:pt idx="3">
                  <c:v>ПФ</c:v>
                </c:pt>
                <c:pt idx="4">
                  <c:v>СФ</c:v>
                </c:pt>
                <c:pt idx="5">
                  <c:v>ФТТ</c:v>
                </c:pt>
                <c:pt idx="6">
                  <c:v>ДИПКУ</c:v>
                </c:pt>
                <c:pt idx="7">
                  <c:v>МК</c:v>
                </c:pt>
                <c:pt idx="8">
                  <c:v>Фил. Xaсково</c:v>
                </c:pt>
              </c:strCache>
            </c:strRef>
          </c:cat>
          <c:val>
            <c:numRef>
              <c:f>'[Nauka-grafiki.xlsx]Sheet1'!$D$50:$L$50</c:f>
              <c:numCache>
                <c:formatCode>General</c:formatCode>
                <c:ptCount val="9"/>
                <c:pt idx="0">
                  <c:v>1.19</c:v>
                </c:pt>
                <c:pt idx="1">
                  <c:v>2.75</c:v>
                </c:pt>
                <c:pt idx="2">
                  <c:v>1.84</c:v>
                </c:pt>
                <c:pt idx="3">
                  <c:v>0</c:v>
                </c:pt>
                <c:pt idx="4">
                  <c:v>0.21</c:v>
                </c:pt>
                <c:pt idx="5">
                  <c:v>8.5000000000000006E-2</c:v>
                </c:pt>
                <c:pt idx="6">
                  <c:v>0</c:v>
                </c:pt>
                <c:pt idx="7">
                  <c:v>0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6-4553-A66B-24526344F8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724928"/>
        <c:axId val="73488256"/>
        <c:axId val="0"/>
      </c:bar3DChart>
      <c:catAx>
        <c:axId val="4172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bg-BG"/>
          </a:p>
        </c:txPr>
        <c:crossAx val="73488256"/>
        <c:crosses val="autoZero"/>
        <c:auto val="1"/>
        <c:lblAlgn val="ctr"/>
        <c:lblOffset val="100"/>
        <c:noMultiLvlLbl val="0"/>
      </c:catAx>
      <c:valAx>
        <c:axId val="73488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249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0.64706</cdr:x>
      <cdr:y>0.22222</cdr:y>
    </cdr:from>
    <cdr:to>
      <cdr:x>0.77206</cdr:x>
      <cdr:y>0.32843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8353" y="609600"/>
          <a:ext cx="571500" cy="291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400" b="1"/>
            <a:t>261</a:t>
          </a:r>
          <a:endParaRPr lang="en-US" sz="1400" b="1"/>
        </a:p>
      </cdr:txBody>
    </cdr:sp>
  </cdr:relSizeAnchor>
  <cdr:relSizeAnchor xmlns:cdr="http://schemas.openxmlformats.org/drawingml/2006/chartDrawing">
    <cdr:from>
      <cdr:x>0.31258</cdr:x>
      <cdr:y>0.19009</cdr:y>
    </cdr:from>
    <cdr:to>
      <cdr:x>0.43758</cdr:x>
      <cdr:y>0.2963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9124" y="521447"/>
          <a:ext cx="571500" cy="291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400" b="1"/>
            <a:t>274</a:t>
          </a:r>
          <a:endParaRPr lang="en-US" sz="14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0.32423</cdr:x>
      <cdr:y>0.31939</cdr:y>
    </cdr:from>
    <cdr:to>
      <cdr:x>0.42006</cdr:x>
      <cdr:y>0.39231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0734" y="880262"/>
          <a:ext cx="434714" cy="200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1200" b="1"/>
            <a:t>338</a:t>
          </a:r>
          <a:endParaRPr lang="en-US" sz="1200" b="1"/>
        </a:p>
      </cdr:txBody>
    </cdr:sp>
  </cdr:relSizeAnchor>
  <cdr:relSizeAnchor xmlns:cdr="http://schemas.openxmlformats.org/drawingml/2006/chartDrawing">
    <cdr:from>
      <cdr:x>0.66775</cdr:x>
      <cdr:y>0.64649</cdr:y>
    </cdr:from>
    <cdr:to>
      <cdr:x>0.76358</cdr:x>
      <cdr:y>0.7194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29000" y="1781774"/>
          <a:ext cx="434713" cy="200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/>
            <a:t>38</a:t>
          </a:r>
          <a:endParaRPr lang="en-US" sz="12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0.32843</cdr:x>
      <cdr:y>0.13644</cdr:y>
    </cdr:from>
    <cdr:to>
      <cdr:x>0.49265</cdr:x>
      <cdr:y>0.23448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1588" y="374276"/>
          <a:ext cx="750794" cy="268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400" b="1"/>
            <a:t>2465</a:t>
          </a:r>
          <a:endParaRPr lang="en-US" sz="1400" b="1"/>
        </a:p>
      </cdr:txBody>
    </cdr:sp>
  </cdr:relSizeAnchor>
  <cdr:relSizeAnchor xmlns:cdr="http://schemas.openxmlformats.org/drawingml/2006/chartDrawing">
    <cdr:from>
      <cdr:x>0.65957</cdr:x>
      <cdr:y>0.44076</cdr:y>
    </cdr:from>
    <cdr:to>
      <cdr:x>0.77967</cdr:x>
      <cdr:y>0.55923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974002"/>
          <a:ext cx="430126" cy="26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400" b="1" dirty="0"/>
            <a:t>888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4E75C9-35B6-48AC-B7F1-EACF2F0D32F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B6551-0B7B-4F70-A97F-C479F6E1AB53}" type="slidenum">
              <a:rPr lang="bg-BG" altLang="en-US" smtClean="0"/>
              <a:pPr/>
              <a:t>1</a:t>
            </a:fld>
            <a:endParaRPr lang="bg-BG" altLang="en-US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0563"/>
            <a:ext cx="4556125" cy="3417887"/>
          </a:xfrm>
          <a:ln/>
        </p:spPr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7975" y="5138738"/>
            <a:ext cx="6238875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19" tIns="45659" rIns="91319" bIns="45659" anchor="ctr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en-GB" altLang="en-US" sz="120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altLang="en-US" sz="120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sz="1200">
              <a:solidFill>
                <a:srgbClr val="0099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30788" cy="4116387"/>
          </a:xfrm>
          <a:noFill/>
        </p:spPr>
        <p:txBody>
          <a:bodyPr lIns="91787" tIns="45894" rIns="91787" bIns="45894"/>
          <a:lstStyle/>
          <a:p>
            <a:pPr defTabSz="762000"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D519-1C72-4A97-B783-0EAEA5CC280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77973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54DB-B767-444D-A6C1-88A2A288F22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186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4974F-8B67-4775-82F0-2B9D462904F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1706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308C-FBFD-4A27-B1D4-A4EC989E638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29554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35EE-72DF-4682-9D14-2BE9490E1E3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4781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96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7138" y="1752600"/>
            <a:ext cx="37396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47138" y="3886200"/>
            <a:ext cx="37396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BB60-6417-4E6C-AD24-5DA78E56D7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03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2E6C-2395-4C6D-8001-9549BFCE220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99462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F50E-CBA7-4B28-AB5C-26A629C2C00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7139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60BC-8314-422C-A725-F6EBC54C96B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4682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D3DA-40B8-4F1B-99DE-B514C14911B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004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DFC3-B612-4DDA-9E20-145D187E111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19469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2848-7DF4-4A35-8811-36D368DB1F7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6043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ED38-827C-4D09-8449-11A50ACCC7D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85286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E4E5-E992-458F-B6F8-0BFFFEEC89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2185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CD91D9FF-AAD1-40BD-B4D8-1FC9A5EE5FF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2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7467600" cy="9144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bg-BG" altLang="en-US" sz="2000" b="1" smtClean="0">
                <a:solidFill>
                  <a:srgbClr val="000099"/>
                </a:solidFill>
              </a:rPr>
              <a:t/>
            </a:r>
            <a:br>
              <a:rPr lang="bg-BG" altLang="en-US" sz="2000" b="1" smtClean="0">
                <a:solidFill>
                  <a:srgbClr val="000099"/>
                </a:solidFill>
              </a:rPr>
            </a:br>
            <a:r>
              <a:rPr lang="bg-BG" altLang="en-US" sz="2400" b="1" smtClean="0">
                <a:solidFill>
                  <a:srgbClr val="990033"/>
                </a:solidFill>
                <a:latin typeface="ExcelciorCyr" pitchFamily="18" charset="0"/>
              </a:rPr>
              <a:t>ТРАКИЙСКИ УНИВЕРСИТЕТ</a:t>
            </a:r>
            <a:r>
              <a:rPr lang="bg-BG" altLang="en-US" sz="2000" b="1" smtClean="0">
                <a:solidFill>
                  <a:srgbClr val="000099"/>
                </a:solidFill>
              </a:rPr>
              <a:t/>
            </a:r>
            <a:br>
              <a:rPr lang="bg-BG" altLang="en-US" sz="2000" b="1" smtClean="0">
                <a:solidFill>
                  <a:srgbClr val="000099"/>
                </a:solidFill>
              </a:rPr>
            </a:br>
            <a:r>
              <a:rPr lang="en-US" altLang="en-US" sz="2400" b="1" smtClean="0">
                <a:solidFill>
                  <a:srgbClr val="990033"/>
                </a:solidFill>
                <a:latin typeface="ExcelciorCyr" pitchFamily="18" charset="0"/>
              </a:rPr>
              <a:t>30 </a:t>
            </a:r>
            <a:r>
              <a:rPr lang="bg-BG" altLang="en-US" sz="2400" b="1" smtClean="0">
                <a:solidFill>
                  <a:srgbClr val="990033"/>
                </a:solidFill>
                <a:latin typeface="ExcelciorCyr" pitchFamily="18" charset="0"/>
              </a:rPr>
              <a:t>ГОДИНИ ЕРАЗЪМ+</a:t>
            </a:r>
            <a:br>
              <a:rPr lang="bg-BG" altLang="en-US" sz="2400" b="1" smtClean="0">
                <a:solidFill>
                  <a:srgbClr val="990033"/>
                </a:solidFill>
                <a:latin typeface="ExcelciorCyr" pitchFamily="18" charset="0"/>
              </a:rPr>
            </a:br>
            <a:r>
              <a:rPr lang="bg-BG" altLang="en-US" sz="2400" b="1" smtClean="0">
                <a:solidFill>
                  <a:srgbClr val="990033"/>
                </a:solidFill>
                <a:latin typeface="ExcelciorCyr" pitchFamily="18" charset="0"/>
              </a:rPr>
              <a:t>15 ГОДИНИ </a:t>
            </a:r>
            <a:r>
              <a:rPr lang="en-US" altLang="en-US" sz="2400" b="1" smtClean="0">
                <a:solidFill>
                  <a:srgbClr val="990033"/>
                </a:solidFill>
                <a:latin typeface="ExcelciorCyr" pitchFamily="18" charset="0"/>
              </a:rPr>
              <a:t>TRAKIA JOURNAL OF SCIENCES</a:t>
            </a:r>
            <a:br>
              <a:rPr lang="en-US" altLang="en-US" sz="2400" b="1" smtClean="0">
                <a:solidFill>
                  <a:srgbClr val="990033"/>
                </a:solidFill>
                <a:latin typeface="ExcelciorCyr" pitchFamily="18" charset="0"/>
              </a:rPr>
            </a:br>
            <a:endParaRPr lang="en-US" altLang="en-US" sz="2400" b="1" smtClean="0">
              <a:solidFill>
                <a:srgbClr val="990033"/>
              </a:solidFill>
              <a:latin typeface="ExcelciorCyr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orta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524000" y="365760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b="1">
                <a:solidFill>
                  <a:srgbClr val="3333CC"/>
                </a:solidFill>
                <a:latin typeface="ExcelciorCyr" pitchFamily="18" charset="0"/>
              </a:rPr>
              <a:t>НАУКА, БИЗНЕС, МЕДИИ-2017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b="1">
                <a:solidFill>
                  <a:srgbClr val="3333CC"/>
                </a:solidFill>
                <a:latin typeface="ExcelciorCyr" pitchFamily="18" charset="0"/>
              </a:rPr>
              <a:t>Научен семинар, 11 май 2017 г.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b="1">
                <a:solidFill>
                  <a:srgbClr val="3333CC"/>
                </a:solidFill>
                <a:latin typeface="ExcelciorCyr" pitchFamily="18" charset="0"/>
              </a:rPr>
              <a:t>Хотел Армира-Старозагорски минерални бани</a:t>
            </a:r>
            <a:endParaRPr lang="en-US" altLang="en-US" sz="2400" b="1">
              <a:solidFill>
                <a:srgbClr val="3333CC"/>
              </a:solidFill>
              <a:latin typeface="ExcelciorCyr" pitchFamily="18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81000" y="914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6" name="AutoShape 18" descr="Pedag-fakult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129" name="Picture 2" descr="erasmus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4950"/>
            <a:ext cx="11604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 animBg="1"/>
      <p:bldP spid="22539" grpId="0"/>
      <p:bldP spid="22540" grpId="0"/>
      <p:bldP spid="225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685800"/>
          <a:ext cx="7200900" cy="471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effectLst/>
                        </a:rPr>
                        <a:t>Приложение</a:t>
                      </a:r>
                      <a:r>
                        <a:rPr lang="en-US" sz="1400" u="sng" dirty="0">
                          <a:effectLst/>
                        </a:rPr>
                        <a:t> </a:t>
                      </a:r>
                      <a:r>
                        <a:rPr lang="bg-BG" sz="1400" u="sng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Наукометрични показатели за оценка на присъщата на държавните висши училища научна дейност"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9" marB="76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219200"/>
          <a:ext cx="7381875" cy="5018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094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700" smtClean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1" marR="4301" marT="4302" marB="4302"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11" marB="25811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11" marB="25811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11" marB="258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088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 smtClean="0">
                          <a:effectLst/>
                        </a:rPr>
                        <a:t> </a:t>
                      </a:r>
                      <a:endParaRPr lang="en-US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 smtClean="0">
                          <a:effectLst/>
                        </a:rPr>
                        <a:t>Показател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Коефициент за тежест (а)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Формула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Крайна оценка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27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dirty="0" smtClean="0">
                          <a:effectLst/>
                        </a:rPr>
                        <a:t>1. Брой научни публикации в научни списания, представени в световни вторични литературни източници (Na)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A=a*Na/N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А=427/573=0,75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     </a:t>
                      </a:r>
                      <a:r>
                        <a:rPr lang="x-none" sz="800" b="1" dirty="0">
                          <a:effectLst/>
                        </a:rPr>
                        <a:t>U=A+B+C+D+E+F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U</a:t>
                      </a:r>
                      <a:r>
                        <a:rPr lang="bg-BG" sz="800" b="1" dirty="0">
                          <a:effectLst/>
                        </a:rPr>
                        <a:t>=0,75+0,43+0,1+5,1+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+0,16+0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U</a:t>
                      </a:r>
                      <a:r>
                        <a:rPr lang="bg-BG" sz="800" b="1" dirty="0">
                          <a:effectLst/>
                        </a:rPr>
                        <a:t>=6,54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АФ – 7,72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ВМФ – 9,95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МФ – 8,1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ПФ – 1,11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СФ – 2,95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ФТТ – 3,34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ДИПКУ – 0,67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МК – 0,57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ФХ – 1,91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27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dirty="0" smtClean="0">
                          <a:effectLst/>
                        </a:rPr>
                        <a:t>2. Брой научни публикации, публикувани в издания с импакт фактор (Web of Science) и/или импакт ранг (Sсopus) (Nb)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2a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B=2a*Nb/N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В=2.124/573=0,43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27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smtClean="0">
                          <a:effectLst/>
                        </a:rPr>
                        <a:t> </a:t>
                      </a:r>
                      <a:endParaRPr lang="en-US" sz="800" smtClean="0">
                        <a:effectLst/>
                      </a:endParaRPr>
                    </a:p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smtClean="0">
                          <a:effectLst/>
                        </a:rPr>
                        <a:t>3. Брой монографии (Nc)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4a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C=4a*Nc/N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С=4.14/573=0,1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127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smtClean="0">
                          <a:effectLst/>
                        </a:rPr>
                        <a:t>4. Брой цитати на научни публикации от предходните три години по данни от Web of Science и/или Sсopus (Nd)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D=a*Nd/N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</a:t>
                      </a:r>
                      <a:r>
                        <a:rPr lang="bg-BG" sz="800" dirty="0">
                          <a:effectLst/>
                        </a:rPr>
                        <a:t>=2924/573=5,1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27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smtClean="0">
                          <a:effectLst/>
                        </a:rPr>
                        <a:t>5. Брой статии в сборници от научни конференции, публикувани в Conference Proceedings в Thomson Reuters и/или SCOPUS (Ne)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2а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</a:rPr>
                        <a:t>Е=2a*Ne/N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Е=2.46/573=0,16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270">
                <a:tc>
                  <a:txBody>
                    <a:bodyPr/>
                    <a:lstStyle/>
                    <a:p>
                      <a:pPr indent="2438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smtClean="0">
                          <a:effectLst/>
                        </a:rPr>
                        <a:t>6. Брой български и международни патенти (регистрирани патентни заявки, патенти, патенти, резултат от сключени договори с фирми) (Nf)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dirty="0" smtClean="0">
                          <a:effectLst/>
                        </a:rPr>
                        <a:t>4a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</a:rPr>
                        <a:t>F=4a*Nf/N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</a:t>
                      </a:r>
                      <a:r>
                        <a:rPr lang="bg-BG" sz="800" dirty="0">
                          <a:effectLst/>
                        </a:rPr>
                        <a:t>=0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4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7775"/>
            <a:ext cx="5762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hart 1"/>
          <p:cNvGraphicFramePr>
            <a:graphicFrameLocks/>
          </p:cNvGraphicFramePr>
          <p:nvPr/>
        </p:nvGraphicFramePr>
        <p:xfrm>
          <a:off x="1854200" y="1701800"/>
          <a:ext cx="55880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3" imgW="5590517" imgH="3761558" progId="Excel.Chart.8">
                  <p:embed/>
                </p:oleObj>
              </mc:Choice>
              <mc:Fallback>
                <p:oleObj name="Chart" r:id="rId3" imgW="5590517" imgH="3761558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701800"/>
                        <a:ext cx="55880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33400" y="4899025"/>
            <a:ext cx="8077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/>
              <a:t>Научно-преподавателски състав на ОТД за 201</a:t>
            </a:r>
            <a:r>
              <a:rPr lang="ru-RU" altLang="en-US" sz="1800"/>
              <a:t>5</a:t>
            </a:r>
            <a:r>
              <a:rPr lang="bg-BG" altLang="en-US" sz="1800"/>
              <a:t>/201</a:t>
            </a:r>
            <a:r>
              <a:rPr lang="ru-RU" altLang="en-US" sz="1800"/>
              <a:t>6</a:t>
            </a:r>
            <a:r>
              <a:rPr lang="bg-BG" altLang="en-US" sz="1800"/>
              <a:t> год. - 573, 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/>
              <a:t>от които 274 хабилитирани преподаватели (99 професори и 175 доценти) и 261 нехабилитирани.</a:t>
            </a:r>
            <a:endParaRPr lang="en-US" altLang="en-US" sz="180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8587" y="1752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667000" y="6858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 b="1"/>
              <a:t>Научно-преподавателски състав за 201</a:t>
            </a:r>
            <a:r>
              <a:rPr lang="ru-RU" altLang="en-US" sz="1800" b="1"/>
              <a:t>5</a:t>
            </a:r>
            <a:r>
              <a:rPr lang="bg-BG" altLang="en-US" sz="1800" b="1"/>
              <a:t>/201</a:t>
            </a:r>
            <a:r>
              <a:rPr lang="ru-RU" altLang="en-US" sz="1800" b="1"/>
              <a:t>6</a:t>
            </a:r>
            <a:r>
              <a:rPr lang="bg-BG" altLang="en-US" sz="1800" b="1"/>
              <a:t> год. </a:t>
            </a:r>
            <a:endParaRPr lang="en-US" altLang="en-US" sz="1800" b="1"/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916113"/>
            <a:ext cx="459263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48768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/>
              <a:t>Брой преподаватели с научни степени за 201</a:t>
            </a:r>
            <a:r>
              <a:rPr lang="ru-RU" altLang="en-US" sz="1800"/>
              <a:t>5</a:t>
            </a:r>
            <a:r>
              <a:rPr lang="bg-BG" altLang="en-US" sz="1800"/>
              <a:t>/201</a:t>
            </a:r>
            <a:r>
              <a:rPr lang="ru-RU" altLang="en-US" sz="1800"/>
              <a:t>6</a:t>
            </a:r>
            <a:r>
              <a:rPr lang="bg-BG" altLang="en-US" sz="1800"/>
              <a:t> год.: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/>
              <a:t>„доктор“ – 338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/>
              <a:t>„доктор на науките“ – 38</a:t>
            </a:r>
            <a:endParaRPr lang="en-US" altLang="en-US" sz="180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667000" y="6858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 b="1"/>
              <a:t>Научно-преподавателски състав за 201</a:t>
            </a:r>
            <a:r>
              <a:rPr lang="ru-RU" altLang="en-US" sz="1800" b="1"/>
              <a:t>5</a:t>
            </a:r>
            <a:r>
              <a:rPr lang="bg-BG" altLang="en-US" sz="1800" b="1"/>
              <a:t>/201</a:t>
            </a:r>
            <a:r>
              <a:rPr lang="ru-RU" altLang="en-US" sz="1800" b="1"/>
              <a:t>6</a:t>
            </a:r>
            <a:r>
              <a:rPr lang="bg-BG" altLang="en-US" sz="1800" b="1"/>
              <a:t> год. </a:t>
            </a:r>
            <a:endParaRPr lang="en-US" altLang="en-US" sz="1800" b="1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52400" y="1676400"/>
          <a:ext cx="4536141" cy="275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37" name="Chart 9"/>
          <p:cNvGraphicFramePr>
            <a:graphicFrameLocks/>
          </p:cNvGraphicFramePr>
          <p:nvPr/>
        </p:nvGraphicFramePr>
        <p:xfrm>
          <a:off x="4140200" y="1638300"/>
          <a:ext cx="5054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hart" r:id="rId4" imgW="5060119" imgH="2853175" progId="Excel.Chart.8">
                  <p:embed/>
                </p:oleObj>
              </mc:Choice>
              <mc:Fallback>
                <p:oleObj name="Chart" r:id="rId4" imgW="5060119" imgH="2853175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638300"/>
                        <a:ext cx="5054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Картина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8831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sz="2800" b="1" smtClean="0"/>
              <a:t>Творческа активност на научно-преподавателския състав на ТрУ </a:t>
            </a:r>
            <a:br>
              <a:rPr lang="bg-BG" altLang="en-US" sz="2800" b="1" smtClean="0"/>
            </a:br>
            <a:r>
              <a:rPr lang="bg-BG" altLang="en-US" sz="2800" b="1" smtClean="0"/>
              <a:t>2016 г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304800" y="4343400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altLang="en-US" sz="1600"/>
              <a:t>издадени публикации –  </a:t>
            </a:r>
            <a:r>
              <a:rPr lang="en-US" altLang="en-US" sz="1600"/>
              <a:t>427</a:t>
            </a:r>
            <a:r>
              <a:rPr lang="bg-BG" altLang="en-US" sz="1600"/>
              <a:t>;</a:t>
            </a: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bg-BG" altLang="en-US" sz="1600"/>
              <a:t> от тях</a:t>
            </a:r>
            <a:r>
              <a:rPr lang="en-US" altLang="en-US" sz="1600"/>
              <a:t> </a:t>
            </a:r>
            <a:r>
              <a:rPr lang="bg-BG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124 са публикувани в издания с импакт фактор (Web of Sciencе) и импакт ранг (SCOPUS). </a:t>
            </a:r>
          </a:p>
          <a:p>
            <a:pPr eaLnBrk="1" hangingPunct="1">
              <a:lnSpc>
                <a:spcPct val="80000"/>
              </a:lnSpc>
            </a:pPr>
            <a:r>
              <a:rPr lang="bg-BG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 тях тези с импакт фактор  по данни от Web of Sciencе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64</a:t>
            </a:r>
            <a:endParaRPr lang="bg-BG" altLang="en-US" sz="1600"/>
          </a:p>
          <a:p>
            <a:pPr eaLnBrk="1" hangingPunct="1">
              <a:lnSpc>
                <a:spcPct val="80000"/>
              </a:lnSpc>
            </a:pPr>
            <a:r>
              <a:rPr lang="bg-BG" altLang="en-US" sz="1600"/>
              <a:t>издадени монографии, учебници и помагала -14;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en-US" sz="2400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4432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81000" y="1981200"/>
          <a:ext cx="358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3" name="Картина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0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457200"/>
            <a:ext cx="8991600" cy="1371600"/>
          </a:xfrm>
        </p:spPr>
        <p:txBody>
          <a:bodyPr/>
          <a:lstStyle/>
          <a:p>
            <a:pPr algn="ctr" eaLnBrk="1" hangingPunct="1"/>
            <a:r>
              <a:rPr lang="bg-BG" altLang="en-US" sz="2800" b="1" smtClean="0"/>
              <a:t>Творческа активност на научно-преподавателския състав на ТрУ </a:t>
            </a:r>
            <a:br>
              <a:rPr lang="bg-BG" altLang="en-US" sz="2800" b="1" smtClean="0"/>
            </a:br>
            <a:r>
              <a:rPr lang="bg-BG" altLang="en-US" sz="2800" b="1" smtClean="0"/>
              <a:t>2016 г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300038" y="48974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bg-BG" altLang="en-US" sz="1600"/>
              <a:t>брой цитати на научни публикации на изследователския състав, появили се в научната литература през отчетната година – 2465 ( с 51 %  повече сравнено с предходната година), от които 888  са в издания с импакт фактор (Web of Sciencе) и импакт ранг (SCOPUS).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21"/>
          <p:cNvGraphicFramePr/>
          <p:nvPr>
            <p:extLst>
              <p:ext uri="{D42A27DB-BD31-4B8C-83A1-F6EECF244321}">
                <p14:modId xmlns:p14="http://schemas.microsoft.com/office/powerpoint/2010/main" val="4143784426"/>
              </p:ext>
            </p:extLst>
          </p:nvPr>
        </p:nvGraphicFramePr>
        <p:xfrm>
          <a:off x="1692274" y="2272030"/>
          <a:ext cx="6613525" cy="283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92274" y="914400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eaLnBrk="1" hangingPunct="1">
              <a:spcBef>
                <a:spcPts val="1800"/>
              </a:spcBef>
              <a:spcAft>
                <a:spcPts val="0"/>
              </a:spcAft>
              <a:tabLst>
                <a:tab pos="539750" algn="l"/>
              </a:tabLst>
              <a:defRPr/>
            </a:pPr>
            <a:r>
              <a:rPr lang="bg-BG" sz="2000" b="1" dirty="0">
                <a:latin typeface="+mj-lt"/>
                <a:ea typeface="+mj-ea"/>
                <a:cs typeface="+mj-cs"/>
              </a:rPr>
              <a:t>Усреднен спрямо щатния изследователски състав h-индекс по данни на SCOPUS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08013" y="1546225"/>
            <a:ext cx="128666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4338" y="654050"/>
          <a:ext cx="8382000" cy="648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752">
                  <a:extLst>
                    <a:ext uri="{9D8B030D-6E8A-4147-A177-3AD203B41FA5}">
                      <a16:colId xmlns:a16="http://schemas.microsoft.com/office/drawing/2014/main" val="4250784453"/>
                    </a:ext>
                  </a:extLst>
                </a:gridCol>
                <a:gridCol w="3626827">
                  <a:extLst>
                    <a:ext uri="{9D8B030D-6E8A-4147-A177-3AD203B41FA5}">
                      <a16:colId xmlns:a16="http://schemas.microsoft.com/office/drawing/2014/main" val="853399502"/>
                    </a:ext>
                  </a:extLst>
                </a:gridCol>
                <a:gridCol w="2031021">
                  <a:extLst>
                    <a:ext uri="{9D8B030D-6E8A-4147-A177-3AD203B41FA5}">
                      <a16:colId xmlns:a16="http://schemas.microsoft.com/office/drawing/2014/main" val="4057447369"/>
                    </a:ext>
                  </a:extLst>
                </a:gridCol>
                <a:gridCol w="801756">
                  <a:extLst>
                    <a:ext uri="{9D8B030D-6E8A-4147-A177-3AD203B41FA5}">
                      <a16:colId xmlns:a16="http://schemas.microsoft.com/office/drawing/2014/main" val="81806965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828648812"/>
                    </a:ext>
                  </a:extLst>
                </a:gridCol>
              </a:tblGrid>
              <a:tr h="420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МЕТОД НА ОЦЕНКА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ФОРМУЛА ЗА ОЦЕНКА ПО ПОКАЗАТЕЛ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ФОРМУЛА ЗА ОЦЕНКА ПО КРИТЕРИЙ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extLst>
                  <a:ext uri="{0D108BD9-81ED-4DB2-BD59-A6C34878D82A}">
                    <a16:rowId xmlns:a16="http://schemas.microsoft.com/office/drawing/2014/main" val="2483889476"/>
                  </a:ext>
                </a:extLst>
              </a:tr>
              <a:tr h="420661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Научни резултати през отчетния период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-U1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1.1.</a:t>
                      </a:r>
                      <a:r>
                        <a:rPr lang="bg-BG" sz="800" dirty="0">
                          <a:effectLst/>
                        </a:rPr>
                        <a:t>Брой научни публикации (статии в пълен текст), реферирани и индексирани в световни литературни източници (А).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Броят на статиите </a:t>
                      </a:r>
                      <a:r>
                        <a:rPr lang="bg-BG" sz="800">
                          <a:effectLst/>
                        </a:rPr>
                        <a:t>(А) </a:t>
                      </a:r>
                      <a:r>
                        <a:rPr lang="en-US" sz="800">
                          <a:effectLst/>
                        </a:rPr>
                        <a:t>се разделя на броя на авторите за всяка статия (N) с коефициент 0.5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a=(A/N)x0.5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U1</a:t>
                      </a:r>
                      <a:r>
                        <a:rPr lang="en-US" sz="800" dirty="0">
                          <a:effectLst/>
                        </a:rPr>
                        <a:t>=</a:t>
                      </a:r>
                      <a:r>
                        <a:rPr lang="en-US" sz="800" dirty="0" err="1">
                          <a:effectLst/>
                        </a:rPr>
                        <a:t>a+b+c+d+e+f+g+h+i+j+k+l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extLst>
                  <a:ext uri="{0D108BD9-81ED-4DB2-BD59-A6C34878D82A}">
                    <a16:rowId xmlns:a16="http://schemas.microsoft.com/office/drawing/2014/main" val="3367530563"/>
                  </a:ext>
                </a:extLst>
              </a:tr>
              <a:tr h="42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1.2.</a:t>
                      </a:r>
                      <a:r>
                        <a:rPr lang="bg-BG" sz="800" dirty="0">
                          <a:effectLst/>
                        </a:rPr>
                        <a:t>Брой научни публикации (статии в пълен текст), които са публикувани в списания, индексирани в </a:t>
                      </a:r>
                      <a:r>
                        <a:rPr lang="en-US" sz="800" dirty="0">
                          <a:effectLst/>
                        </a:rPr>
                        <a:t>Scopus </a:t>
                      </a:r>
                      <a:r>
                        <a:rPr lang="bg-BG" sz="800" dirty="0">
                          <a:effectLst/>
                        </a:rPr>
                        <a:t>и/или </a:t>
                      </a:r>
                      <a:r>
                        <a:rPr lang="en-US" sz="800" dirty="0">
                          <a:effectLst/>
                        </a:rPr>
                        <a:t>Web of Science</a:t>
                      </a:r>
                      <a:r>
                        <a:rPr lang="bg-BG" sz="800" dirty="0">
                          <a:effectLst/>
                        </a:rPr>
                        <a:t>, и имат импаkт ранг </a:t>
                      </a:r>
                      <a:r>
                        <a:rPr lang="en-US" sz="800" dirty="0">
                          <a:effectLst/>
                        </a:rPr>
                        <a:t>SJR</a:t>
                      </a:r>
                      <a:r>
                        <a:rPr lang="bg-BG" sz="800" dirty="0">
                          <a:effectLst/>
                        </a:rPr>
                        <a:t> (</a:t>
                      </a:r>
                      <a:r>
                        <a:rPr lang="en-US" sz="800" dirty="0">
                          <a:effectLst/>
                        </a:rPr>
                        <a:t>Scopus) </a:t>
                      </a:r>
                      <a:r>
                        <a:rPr lang="bg-BG" sz="800" dirty="0">
                          <a:effectLst/>
                        </a:rPr>
                        <a:t>(</a:t>
                      </a:r>
                      <a:r>
                        <a:rPr lang="en-US" sz="800" dirty="0">
                          <a:effectLst/>
                        </a:rPr>
                        <a:t>B</a:t>
                      </a:r>
                      <a:r>
                        <a:rPr lang="bg-BG" sz="800" dirty="0">
                          <a:effectLst/>
                        </a:rPr>
                        <a:t>).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статиите</a:t>
                      </a:r>
                      <a:r>
                        <a:rPr lang="en-US" sz="800" dirty="0">
                          <a:effectLst/>
                        </a:rPr>
                        <a:t> (B)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 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1.5.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b=(B/N)x1.5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36930"/>
                  </a:ext>
                </a:extLst>
              </a:tr>
              <a:tr h="701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1.3.</a:t>
                      </a:r>
                      <a:r>
                        <a:rPr lang="x-none" sz="800" dirty="0">
                          <a:effectLst/>
                        </a:rPr>
                        <a:t>Брой научни публикации </a:t>
                      </a:r>
                      <a:r>
                        <a:rPr lang="en-US" sz="800" dirty="0" smtClean="0">
                          <a:effectLst/>
                        </a:rPr>
                        <a:t>,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индексирани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в Scopus и/</a:t>
                      </a:r>
                      <a:r>
                        <a:rPr lang="en-US" sz="800" dirty="0" err="1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Web of </a:t>
                      </a:r>
                      <a:r>
                        <a:rPr lang="en-US" sz="800" dirty="0" smtClean="0">
                          <a:effectLst/>
                        </a:rPr>
                        <a:t>Science,</a:t>
                      </a:r>
                      <a:r>
                        <a:rPr lang="bg-BG" sz="800" dirty="0" smtClean="0">
                          <a:effectLst/>
                        </a:rPr>
                        <a:t>които</a:t>
                      </a:r>
                      <a:r>
                        <a:rPr lang="bg-BG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имат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импакт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фактор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по</a:t>
                      </a:r>
                      <a:r>
                        <a:rPr lang="en-US" sz="800" dirty="0">
                          <a:effectLst/>
                        </a:rPr>
                        <a:t> JCS (Journal Citation Report) (C).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статиите</a:t>
                      </a:r>
                      <a:r>
                        <a:rPr lang="en-US" sz="800" dirty="0">
                          <a:effectLst/>
                        </a:rPr>
                        <a:t> (C)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3. </a:t>
                      </a:r>
                      <a:r>
                        <a:rPr lang="en-US" sz="800" dirty="0" err="1">
                          <a:effectLst/>
                        </a:rPr>
                        <a:t>Брой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статиите</a:t>
                      </a:r>
                      <a:r>
                        <a:rPr lang="en-US" sz="800" dirty="0">
                          <a:effectLst/>
                        </a:rPr>
                        <a:t>, в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автор</a:t>
                      </a:r>
                      <a:r>
                        <a:rPr lang="bg-BG" sz="800" smtClean="0">
                          <a:effectLst/>
                        </a:rPr>
                        <a:t>ът</a:t>
                      </a:r>
                      <a:r>
                        <a:rPr lang="en-US" sz="800" smtClean="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е </a:t>
                      </a:r>
                      <a:r>
                        <a:rPr lang="en-US" sz="800" dirty="0" err="1">
                          <a:effectLst/>
                        </a:rPr>
                        <a:t>водещ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първи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последен</a:t>
                      </a:r>
                      <a:r>
                        <a:rPr lang="en-US" sz="800" dirty="0">
                          <a:effectLst/>
                        </a:rPr>
                        <a:t>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5.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c=(C/N)x3(5)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53570"/>
                  </a:ext>
                </a:extLst>
              </a:tr>
              <a:tr h="560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1.4.Брой </a:t>
                      </a:r>
                      <a:r>
                        <a:rPr lang="en-US" sz="800" dirty="0" err="1">
                          <a:effectLst/>
                        </a:rPr>
                        <a:t>научни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публикации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 smtClean="0">
                          <a:effectLst/>
                        </a:rPr>
                        <a:t>от участия в научни форуми </a:t>
                      </a:r>
                      <a:r>
                        <a:rPr lang="en-US" sz="800" dirty="0" smtClean="0">
                          <a:effectLst/>
                        </a:rPr>
                        <a:t>(</a:t>
                      </a:r>
                      <a:r>
                        <a:rPr lang="bg-BG" sz="800" dirty="0" smtClean="0">
                          <a:effectLst/>
                        </a:rPr>
                        <a:t>вкл. </a:t>
                      </a:r>
                      <a:r>
                        <a:rPr lang="en-US" sz="800" dirty="0" err="1" smtClean="0">
                          <a:effectLst/>
                        </a:rPr>
                        <a:t>резюмета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от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научни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форуми</a:t>
                      </a:r>
                      <a:r>
                        <a:rPr lang="en-US" sz="800" dirty="0">
                          <a:effectLst/>
                        </a:rPr>
                        <a:t>),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публикувани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списания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индексирани</a:t>
                      </a:r>
                      <a:r>
                        <a:rPr lang="en-US" sz="800" dirty="0">
                          <a:effectLst/>
                        </a:rPr>
                        <a:t> в Scopus и/</a:t>
                      </a:r>
                      <a:r>
                        <a:rPr lang="en-US" sz="800" dirty="0" err="1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Web of </a:t>
                      </a:r>
                      <a:r>
                        <a:rPr lang="en-US" sz="800" dirty="0" smtClean="0">
                          <a:effectLst/>
                        </a:rPr>
                        <a:t>Science </a:t>
                      </a:r>
                      <a:r>
                        <a:rPr lang="en-US" sz="800" dirty="0">
                          <a:effectLst/>
                        </a:rPr>
                        <a:t>и </a:t>
                      </a:r>
                      <a:r>
                        <a:rPr lang="en-US" sz="800" dirty="0" err="1">
                          <a:effectLst/>
                        </a:rPr>
                        <a:t>имат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импакт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фактор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по</a:t>
                      </a:r>
                      <a:r>
                        <a:rPr lang="en-US" sz="800" dirty="0">
                          <a:effectLst/>
                        </a:rPr>
                        <a:t> JCS (Journal Citation Report) (D).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Броят на статиите (D) се разделя на броят на авторите за всяка статия (N) с коефициент 1.5.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d=(D/N)x1,5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48728"/>
                  </a:ext>
                </a:extLst>
              </a:tr>
              <a:tr h="42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1.5.Брой </a:t>
                      </a:r>
                      <a:r>
                        <a:rPr lang="en-US" sz="800" dirty="0" err="1">
                          <a:effectLst/>
                        </a:rPr>
                        <a:t>научни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публикации</a:t>
                      </a:r>
                      <a:r>
                        <a:rPr lang="en-US" sz="800" dirty="0">
                          <a:effectLst/>
                        </a:rPr>
                        <a:t> (</a:t>
                      </a:r>
                      <a:r>
                        <a:rPr lang="en-US" sz="800" dirty="0" err="1">
                          <a:effectLst/>
                        </a:rPr>
                        <a:t>статии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в пълен текст</a:t>
                      </a:r>
                      <a:r>
                        <a:rPr lang="en-US" sz="800" dirty="0">
                          <a:effectLst/>
                        </a:rPr>
                        <a:t>),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публикувани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първите</a:t>
                      </a:r>
                      <a:r>
                        <a:rPr lang="en-US" sz="800" dirty="0">
                          <a:effectLst/>
                        </a:rPr>
                        <a:t> 10%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списанията</a:t>
                      </a:r>
                      <a:r>
                        <a:rPr lang="en-US" sz="800" dirty="0">
                          <a:effectLst/>
                        </a:rPr>
                        <a:t> с </a:t>
                      </a:r>
                      <a:r>
                        <a:rPr lang="en-US" sz="800" dirty="0" err="1">
                          <a:effectLst/>
                        </a:rPr>
                        <a:t>импакт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фактор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по</a:t>
                      </a:r>
                      <a:r>
                        <a:rPr lang="en-US" sz="800" dirty="0">
                          <a:effectLst/>
                        </a:rPr>
                        <a:t> JCS (Journal Citation Report) в </a:t>
                      </a:r>
                      <a:r>
                        <a:rPr lang="en-US" sz="800" dirty="0" err="1">
                          <a:effectLst/>
                        </a:rPr>
                        <a:t>съответната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научна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област</a:t>
                      </a:r>
                      <a:r>
                        <a:rPr lang="en-US" sz="800" dirty="0">
                          <a:effectLst/>
                        </a:rPr>
                        <a:t> (F).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статиите</a:t>
                      </a:r>
                      <a:r>
                        <a:rPr lang="en-US" sz="800" dirty="0">
                          <a:effectLst/>
                        </a:rPr>
                        <a:t> (F)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f=(F/N)x10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56661"/>
                  </a:ext>
                </a:extLst>
              </a:tr>
              <a:tr h="42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1.6.Брой </a:t>
                      </a:r>
                      <a:r>
                        <a:rPr lang="en-US" sz="800" dirty="0" err="1">
                          <a:effectLst/>
                        </a:rPr>
                        <a:t>цитати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статии</a:t>
                      </a:r>
                      <a:r>
                        <a:rPr lang="en-US" sz="800" dirty="0">
                          <a:effectLst/>
                        </a:rPr>
                        <a:t>, с </a:t>
                      </a:r>
                      <a:r>
                        <a:rPr lang="en-US" sz="800" dirty="0" err="1">
                          <a:effectLst/>
                        </a:rPr>
                        <a:t>изключени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автоцитати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автора</a:t>
                      </a:r>
                      <a:r>
                        <a:rPr lang="en-US" sz="800" dirty="0">
                          <a:effectLst/>
                        </a:rPr>
                        <a:t> и </a:t>
                      </a:r>
                      <a:r>
                        <a:rPr lang="en-US" sz="800" dirty="0" err="1">
                          <a:effectLst/>
                        </a:rPr>
                        <a:t>научния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колектив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реферирани</a:t>
                      </a:r>
                      <a:r>
                        <a:rPr lang="en-US" sz="800" dirty="0">
                          <a:effectLst/>
                        </a:rPr>
                        <a:t> и </a:t>
                      </a:r>
                      <a:r>
                        <a:rPr lang="en-US" sz="800" dirty="0" err="1">
                          <a:effectLst/>
                        </a:rPr>
                        <a:t>индексирани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световни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летературни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източници</a:t>
                      </a:r>
                      <a:r>
                        <a:rPr lang="en-US" sz="800" dirty="0">
                          <a:effectLst/>
                        </a:rPr>
                        <a:t> (G).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цитатите</a:t>
                      </a:r>
                      <a:r>
                        <a:rPr lang="en-US" sz="800" dirty="0">
                          <a:effectLst/>
                        </a:rPr>
                        <a:t> (G)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цитирана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0.2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g=(G/N)x0.2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53634"/>
                  </a:ext>
                </a:extLst>
              </a:tr>
              <a:tr h="42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1.7.Брой </a:t>
                      </a:r>
                      <a:r>
                        <a:rPr lang="en-US" sz="800" dirty="0" err="1">
                          <a:effectLst/>
                        </a:rPr>
                        <a:t>цитати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статии</a:t>
                      </a:r>
                      <a:r>
                        <a:rPr lang="en-US" sz="800" dirty="0">
                          <a:effectLst/>
                        </a:rPr>
                        <a:t>, с </a:t>
                      </a:r>
                      <a:r>
                        <a:rPr lang="en-US" sz="800" dirty="0" err="1">
                          <a:effectLst/>
                        </a:rPr>
                        <a:t>изключени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автоцитати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автора</a:t>
                      </a:r>
                      <a:r>
                        <a:rPr lang="en-US" sz="800" dirty="0">
                          <a:effectLst/>
                        </a:rPr>
                        <a:t> и </a:t>
                      </a:r>
                      <a:r>
                        <a:rPr lang="en-US" sz="800" dirty="0" err="1">
                          <a:effectLst/>
                        </a:rPr>
                        <a:t>научния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колектив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публикувани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списания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индексирани</a:t>
                      </a:r>
                      <a:r>
                        <a:rPr lang="en-US" sz="800" dirty="0">
                          <a:effectLst/>
                        </a:rPr>
                        <a:t> в Scopus и/</a:t>
                      </a:r>
                      <a:r>
                        <a:rPr lang="en-US" sz="800" dirty="0" err="1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Web of Science </a:t>
                      </a:r>
                      <a:r>
                        <a:rPr lang="bg-BG" sz="800" dirty="0">
                          <a:effectLst/>
                        </a:rPr>
                        <a:t>(</a:t>
                      </a:r>
                      <a:r>
                        <a:rPr lang="en-US" sz="800" dirty="0">
                          <a:effectLst/>
                        </a:rPr>
                        <a:t>H)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цитатите</a:t>
                      </a:r>
                      <a:r>
                        <a:rPr lang="en-US" sz="800" dirty="0">
                          <a:effectLst/>
                        </a:rPr>
                        <a:t> (H)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цитирана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h=(H/N)x0.5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05638"/>
                  </a:ext>
                </a:extLst>
              </a:tr>
              <a:tr h="420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1.8.Брой </a:t>
                      </a:r>
                      <a:r>
                        <a:rPr lang="en-US" sz="800" dirty="0" err="1">
                          <a:effectLst/>
                        </a:rPr>
                        <a:t>цитати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статии</a:t>
                      </a:r>
                      <a:r>
                        <a:rPr lang="en-US" sz="800" dirty="0">
                          <a:effectLst/>
                        </a:rPr>
                        <a:t>, с </a:t>
                      </a:r>
                      <a:r>
                        <a:rPr lang="en-US" sz="800" dirty="0" err="1">
                          <a:effectLst/>
                        </a:rPr>
                        <a:t>изключени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автоцитати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автора</a:t>
                      </a:r>
                      <a:r>
                        <a:rPr lang="en-US" sz="800" dirty="0">
                          <a:effectLst/>
                        </a:rPr>
                        <a:t> и </a:t>
                      </a:r>
                      <a:r>
                        <a:rPr lang="en-US" sz="800" dirty="0" err="1">
                          <a:effectLst/>
                        </a:rPr>
                        <a:t>научния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колектив</a:t>
                      </a:r>
                      <a:r>
                        <a:rPr lang="en-US" sz="800" dirty="0">
                          <a:effectLst/>
                        </a:rPr>
                        <a:t>, </a:t>
                      </a:r>
                      <a:r>
                        <a:rPr lang="en-US" sz="800" dirty="0" err="1">
                          <a:effectLst/>
                        </a:rPr>
                        <a:t>които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публикувани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списания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индексирани</a:t>
                      </a:r>
                      <a:r>
                        <a:rPr lang="en-US" sz="800" dirty="0">
                          <a:effectLst/>
                        </a:rPr>
                        <a:t> в Scopus и/</a:t>
                      </a:r>
                      <a:r>
                        <a:rPr lang="en-US" sz="800" dirty="0" err="1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Web of Science и </a:t>
                      </a:r>
                      <a:r>
                        <a:rPr lang="en-US" sz="800" dirty="0" err="1">
                          <a:effectLst/>
                        </a:rPr>
                        <a:t>имат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импакт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фактор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по</a:t>
                      </a:r>
                      <a:r>
                        <a:rPr lang="en-US" sz="800" dirty="0">
                          <a:effectLst/>
                        </a:rPr>
                        <a:t> JCS (Journal Citation Report) (I).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цитатите</a:t>
                      </a:r>
                      <a:r>
                        <a:rPr lang="en-US" sz="800" dirty="0">
                          <a:effectLst/>
                        </a:rPr>
                        <a:t> (I)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всяка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цитирана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</a:t>
                      </a:r>
                      <a:r>
                        <a:rPr lang="en-US" sz="800" dirty="0">
                          <a:effectLst/>
                        </a:rPr>
                        <a:t>=(I/N)x1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82905"/>
                  </a:ext>
                </a:extLst>
              </a:tr>
              <a:tr h="28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1.9.Индекс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Hirsch (h-</a:t>
                      </a:r>
                      <a:r>
                        <a:rPr lang="en-US" sz="800" dirty="0" err="1">
                          <a:effectLst/>
                        </a:rPr>
                        <a:t>индекс</a:t>
                      </a:r>
                      <a:r>
                        <a:rPr lang="en-US" sz="800" dirty="0">
                          <a:effectLst/>
                        </a:rPr>
                        <a:t>) </a:t>
                      </a:r>
                      <a:r>
                        <a:rPr lang="en-US" sz="800" dirty="0" err="1">
                          <a:effectLst/>
                        </a:rPr>
                        <a:t>по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данни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от</a:t>
                      </a:r>
                      <a:r>
                        <a:rPr lang="en-US" sz="800" dirty="0">
                          <a:effectLst/>
                        </a:rPr>
                        <a:t> Scopus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0.5.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h-</a:t>
                      </a:r>
                      <a:r>
                        <a:rPr lang="en-US" sz="800" dirty="0" err="1">
                          <a:effectLst/>
                        </a:rPr>
                        <a:t>индексът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  с коефициент 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j=hx0.5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85585"/>
                  </a:ext>
                </a:extLst>
              </a:tr>
              <a:tr h="28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1.10.Брой </a:t>
                      </a:r>
                      <a:r>
                        <a:rPr lang="en-US" sz="800" dirty="0" err="1">
                          <a:effectLst/>
                        </a:rPr>
                        <a:t>монографии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или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глави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от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научни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трудове</a:t>
                      </a:r>
                      <a:r>
                        <a:rPr lang="en-US" sz="800" dirty="0">
                          <a:effectLst/>
                        </a:rPr>
                        <a:t>)  (J).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(J)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</a:t>
                      </a:r>
                      <a:r>
                        <a:rPr lang="bg-BG" sz="800" dirty="0">
                          <a:effectLst/>
                        </a:rPr>
                        <a:t>я</a:t>
                      </a:r>
                      <a:r>
                        <a:rPr lang="en-US" sz="800" dirty="0" err="1">
                          <a:effectLst/>
                        </a:rPr>
                        <a:t>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монография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en-US" sz="800" dirty="0">
                          <a:effectLst/>
                        </a:rPr>
                        <a:t> 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k=(J/N)x1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02331"/>
                  </a:ext>
                </a:extLst>
              </a:tr>
              <a:tr h="45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1.11.Брой </a:t>
                      </a:r>
                      <a:r>
                        <a:rPr lang="en-US" sz="800" dirty="0" err="1">
                          <a:effectLst/>
                        </a:rPr>
                        <a:t>патенти</a:t>
                      </a:r>
                      <a:r>
                        <a:rPr lang="en-US" sz="800" dirty="0">
                          <a:effectLst/>
                        </a:rPr>
                        <a:t> (K).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Броят</a:t>
                      </a:r>
                      <a:r>
                        <a:rPr lang="en-US" sz="800" dirty="0">
                          <a:effectLst/>
                        </a:rPr>
                        <a:t> (K) </a:t>
                      </a:r>
                      <a:r>
                        <a:rPr lang="en-US" sz="800" dirty="0" err="1">
                          <a:effectLst/>
                        </a:rPr>
                        <a:t>се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разделя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броя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авторите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всеки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патент</a:t>
                      </a:r>
                      <a:r>
                        <a:rPr lang="en-US" sz="800" dirty="0">
                          <a:effectLst/>
                        </a:rPr>
                        <a:t> (N) с </a:t>
                      </a:r>
                      <a:r>
                        <a:rPr lang="en-US" sz="800" dirty="0" err="1">
                          <a:effectLst/>
                        </a:rPr>
                        <a:t>коефициент</a:t>
                      </a:r>
                      <a:r>
                        <a:rPr lang="bg-BG" sz="800" dirty="0">
                          <a:effectLst/>
                        </a:rPr>
                        <a:t> 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l=(K/N)x5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938901"/>
                  </a:ext>
                </a:extLst>
              </a:tr>
              <a:tr h="42066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2.Национална и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Международна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разпознаваемост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– U2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2.1.Ръководител </a:t>
                      </a:r>
                      <a:r>
                        <a:rPr lang="en-US" sz="800" dirty="0" err="1">
                          <a:effectLst/>
                        </a:rPr>
                        <a:t>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проект</a:t>
                      </a:r>
                      <a:r>
                        <a:rPr lang="en-US" sz="800" dirty="0">
                          <a:effectLst/>
                        </a:rPr>
                        <a:t> с </a:t>
                      </a:r>
                      <a:r>
                        <a:rPr lang="en-US" sz="800" dirty="0" err="1">
                          <a:effectLst/>
                        </a:rPr>
                        <a:t>външно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финансиране</a:t>
                      </a:r>
                      <a:r>
                        <a:rPr lang="en-US" sz="800" dirty="0">
                          <a:effectLst/>
                        </a:rPr>
                        <a:t> (a)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Броят на национални и/или международни проекти (К) с коефициент 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a= (К)x5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U2=</a:t>
                      </a:r>
                      <a:r>
                        <a:rPr lang="en-US" sz="800" dirty="0" err="1">
                          <a:effectLst/>
                        </a:rPr>
                        <a:t>а+b+c+d</a:t>
                      </a:r>
                      <a:endParaRPr lang="en-US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chemeClr val="tx1"/>
                          </a:solidFill>
                          <a:effectLst/>
                        </a:rPr>
                        <a:t>КРАЙНА ОЦЕНКА: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U1+U2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extLst>
                  <a:ext uri="{0D108BD9-81ED-4DB2-BD59-A6C34878D82A}">
                    <a16:rowId xmlns:a16="http://schemas.microsoft.com/office/drawing/2014/main" val="3325558132"/>
                  </a:ext>
                </a:extLst>
              </a:tr>
              <a:tr h="28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2.2.</a:t>
                      </a:r>
                      <a:r>
                        <a:rPr lang="bg-BG" sz="800" dirty="0">
                          <a:effectLst/>
                        </a:rPr>
                        <a:t>Р</a:t>
                      </a:r>
                      <a:r>
                        <a:rPr lang="en-US" sz="800" dirty="0" err="1">
                          <a:effectLst/>
                        </a:rPr>
                        <a:t>еценз</a:t>
                      </a:r>
                      <a:r>
                        <a:rPr lang="bg-BG" sz="800" dirty="0">
                          <a:effectLst/>
                        </a:rPr>
                        <a:t>ент 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статии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списания</a:t>
                      </a:r>
                      <a:r>
                        <a:rPr lang="en-US" sz="800" dirty="0">
                          <a:effectLst/>
                        </a:rPr>
                        <a:t> с </a:t>
                      </a:r>
                      <a:r>
                        <a:rPr lang="en-US" sz="800" dirty="0" err="1">
                          <a:effectLst/>
                        </a:rPr>
                        <a:t>импакт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фактор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(</a:t>
                      </a:r>
                      <a:r>
                        <a:rPr lang="en-US" sz="800" dirty="0">
                          <a:effectLst/>
                        </a:rPr>
                        <a:t>L) </a:t>
                      </a:r>
                      <a:r>
                        <a:rPr lang="en-US" sz="800" dirty="0" err="1">
                          <a:effectLst/>
                        </a:rPr>
                        <a:t>за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годината</a:t>
                      </a:r>
                      <a:r>
                        <a:rPr lang="en-US" sz="800" dirty="0">
                          <a:effectLst/>
                        </a:rPr>
                        <a:t> (b)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Броят на рецензираните статии (</a:t>
                      </a:r>
                      <a:r>
                        <a:rPr lang="en-US" sz="800" dirty="0">
                          <a:effectLst/>
                        </a:rPr>
                        <a:t>L)</a:t>
                      </a:r>
                      <a:r>
                        <a:rPr lang="bg-BG" sz="800" dirty="0">
                          <a:effectLst/>
                        </a:rPr>
                        <a:t> с коефициент 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b= (L)х0.5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42800"/>
                  </a:ext>
                </a:extLst>
              </a:tr>
              <a:tr h="28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2.3.</a:t>
                      </a:r>
                      <a:r>
                        <a:rPr lang="bg-BG" sz="800">
                          <a:effectLst/>
                        </a:rPr>
                        <a:t>Р</a:t>
                      </a:r>
                      <a:r>
                        <a:rPr lang="en-US" sz="800">
                          <a:effectLst/>
                        </a:rPr>
                        <a:t>ецензент на  дисертации и монографии (M) за годината (c)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Броят на дисертации и монографии </a:t>
                      </a:r>
                      <a:r>
                        <a:rPr lang="en-US" sz="800" dirty="0">
                          <a:effectLst/>
                        </a:rPr>
                        <a:t>(M) </a:t>
                      </a:r>
                      <a:r>
                        <a:rPr lang="bg-BG" sz="800" dirty="0">
                          <a:effectLst/>
                        </a:rPr>
                        <a:t>с коефициент 0.1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c=(M)х0.1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77852"/>
                  </a:ext>
                </a:extLst>
              </a:tr>
              <a:tr h="280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2.4.</a:t>
                      </a:r>
                      <a:r>
                        <a:rPr lang="bg-BG" sz="800" dirty="0">
                          <a:effectLst/>
                        </a:rPr>
                        <a:t>Ч</a:t>
                      </a:r>
                      <a:r>
                        <a:rPr lang="en-US" sz="800" dirty="0" err="1">
                          <a:effectLst/>
                        </a:rPr>
                        <a:t>ленства</a:t>
                      </a:r>
                      <a:r>
                        <a:rPr lang="en-US" sz="800" dirty="0">
                          <a:effectLst/>
                        </a:rPr>
                        <a:t> в </a:t>
                      </a:r>
                      <a:r>
                        <a:rPr lang="en-US" sz="800" dirty="0" err="1">
                          <a:effectLst/>
                        </a:rPr>
                        <a:t>международни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редакционни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колегии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(</a:t>
                      </a:r>
                      <a:r>
                        <a:rPr lang="en-US" sz="800" dirty="0">
                          <a:effectLst/>
                        </a:rPr>
                        <a:t>N) (d)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Броят на членствата (</a:t>
                      </a:r>
                      <a:r>
                        <a:rPr lang="en-US" sz="800" dirty="0">
                          <a:effectLst/>
                        </a:rPr>
                        <a:t>N) </a:t>
                      </a:r>
                      <a:r>
                        <a:rPr lang="bg-BG" sz="800" dirty="0">
                          <a:effectLst/>
                        </a:rPr>
                        <a:t>с коефициент 0.2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d=(N)x0.2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71" marR="1947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395608"/>
                  </a:ext>
                </a:extLst>
              </a:tr>
            </a:tbl>
          </a:graphicData>
        </a:graphic>
      </p:graphicFrame>
      <p:sp>
        <p:nvSpPr>
          <p:cNvPr id="22609" name="Rectangle 4"/>
          <p:cNvSpPr>
            <a:spLocks noChangeArrowheads="1"/>
          </p:cNvSpPr>
          <p:nvPr/>
        </p:nvSpPr>
        <p:spPr bwMode="auto">
          <a:xfrm>
            <a:off x="-2025650" y="1758950"/>
            <a:ext cx="18464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610" name="Rectangle 1"/>
          <p:cNvSpPr>
            <a:spLocks noChangeArrowheads="1"/>
          </p:cNvSpPr>
          <p:nvPr/>
        </p:nvSpPr>
        <p:spPr bwMode="auto">
          <a:xfrm>
            <a:off x="414338" y="376238"/>
            <a:ext cx="850106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ОТНОСНО ПОКАЗАТЕЛИ ЗА ДОПЪЛНИТЕЛНО ЗАПЛАЩАНЕ НА НАУЧНО-ПРЕПОДАВАТЕЛСКИЯ СЪСТАВ</a:t>
            </a: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 </a:t>
            </a:r>
            <a:r>
              <a:rPr lang="bg-BG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65400" y="533400"/>
            <a:ext cx="6553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bg-BG" altLang="en-US" sz="2400">
                <a:latin typeface="Arial Black" panose="020B0A04020102020204" pitchFamily="34" charset="0"/>
              </a:rPr>
              <a:t>Програма „Еразъм+“</a:t>
            </a:r>
            <a:endParaRPr lang="en-US" altLang="en-US" sz="240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bg-BG" altLang="en-US" sz="2400">
                <a:ea typeface="Verdana" panose="020B0604030504040204" pitchFamily="34" charset="0"/>
                <a:cs typeface="Verdana" panose="020B0604030504040204" pitchFamily="34" charset="0"/>
              </a:rPr>
              <a:t>Първият билатерален договор е сключен през 1999 г. за учебната 2000/2001 с Юстус Либих Университет – Гисен, Германия. </a:t>
            </a:r>
          </a:p>
        </p:txBody>
      </p:sp>
      <p:pic>
        <p:nvPicPr>
          <p:cNvPr id="23555" name="Picture 2" descr="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8650"/>
            <a:ext cx="19954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514600"/>
          <a:ext cx="8151813" cy="301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8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2573">
                <a:tc gridSpan="7"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Програма „Еразъм+“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0" marR="91450" marT="45729" marB="4572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55"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Двустранни споразумения </a:t>
                      </a:r>
                    </a:p>
                  </a:txBody>
                  <a:tcPr marL="91450" marR="91450"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altLang="en-US" sz="1800" dirty="0" smtClean="0"/>
                        <a:t>Общ брой реализирани изходящи мобилности за акад.2015-2016 </a:t>
                      </a:r>
                      <a:endParaRPr lang="en-US" sz="1800" dirty="0"/>
                    </a:p>
                  </a:txBody>
                  <a:tcPr marL="91450" marR="91450" marT="45733" marB="45733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altLang="en-US" sz="1800" dirty="0" smtClean="0"/>
                        <a:t>СМ с цел </a:t>
                      </a:r>
                      <a:r>
                        <a:rPr lang="bg-BG" altLang="en-US" sz="1800" dirty="0" err="1" smtClean="0"/>
                        <a:t>обуче</a:t>
                      </a:r>
                      <a:r>
                        <a:rPr lang="en-US" altLang="en-US" sz="1800" dirty="0" smtClean="0"/>
                        <a:t>-</a:t>
                      </a:r>
                      <a:r>
                        <a:rPr lang="bg-BG" altLang="en-US" sz="1800" dirty="0" smtClean="0"/>
                        <a:t>ние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800" dirty="0" smtClean="0"/>
                        <a:t>СМ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bg-BG" altLang="en-US" sz="1800" dirty="0" smtClean="0"/>
                        <a:t>с цел </a:t>
                      </a:r>
                      <a:r>
                        <a:rPr lang="bg-BG" altLang="en-US" sz="1800" dirty="0" err="1" smtClean="0"/>
                        <a:t>прак</a:t>
                      </a:r>
                      <a:r>
                        <a:rPr lang="en-US" altLang="en-US" sz="1800" dirty="0" smtClean="0"/>
                        <a:t>-</a:t>
                      </a:r>
                      <a:r>
                        <a:rPr lang="bg-BG" altLang="en-US" sz="1800" dirty="0" smtClean="0"/>
                        <a:t>тика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800" dirty="0" smtClean="0"/>
                        <a:t>МП с цел </a:t>
                      </a:r>
                      <a:r>
                        <a:rPr lang="bg-BG" altLang="en-US" sz="1800" dirty="0" err="1" smtClean="0"/>
                        <a:t>обуче</a:t>
                      </a:r>
                      <a:r>
                        <a:rPr lang="en-US" altLang="en-US" sz="1800" dirty="0" smtClean="0"/>
                        <a:t>-</a:t>
                      </a:r>
                      <a:r>
                        <a:rPr lang="bg-BG" altLang="en-US" sz="1800" dirty="0" smtClean="0"/>
                        <a:t>ние </a:t>
                      </a:r>
                      <a:endParaRPr lang="en-US" alt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91450" marR="91450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altLang="en-US" sz="1800" dirty="0" smtClean="0"/>
                        <a:t>ПМ с цел преподаване 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 smtClean="0"/>
                        <a:t>Общо</a:t>
                      </a:r>
                      <a:r>
                        <a:rPr lang="bg-BG" sz="1400" b="1" baseline="0" dirty="0" smtClean="0"/>
                        <a:t> за 2014-2020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За</a:t>
                      </a:r>
                      <a:r>
                        <a:rPr lang="bg-BG" sz="1400" b="1" baseline="0" dirty="0" smtClean="0"/>
                        <a:t> 2016</a:t>
                      </a:r>
                      <a:endParaRPr lang="en-US" sz="1400" b="1" dirty="0"/>
                    </a:p>
                  </a:txBody>
                  <a:tcPr marL="91450" marR="91450" marT="45733" marB="45733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6" marB="45726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6" marB="45726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6" marB="45726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6" marB="45726"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03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bg-BG" sz="1800" dirty="0" smtClean="0"/>
                        <a:t>108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bg-BG" sz="1800" dirty="0" smtClean="0"/>
                        <a:t>27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 smtClean="0"/>
                    </a:p>
                    <a:p>
                      <a:pPr algn="ctr"/>
                      <a:r>
                        <a:rPr lang="bg-BG" altLang="en-US" sz="1800" dirty="0" smtClean="0"/>
                        <a:t>141 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 smtClean="0"/>
                    </a:p>
                    <a:p>
                      <a:pPr algn="ctr"/>
                      <a:r>
                        <a:rPr lang="bg-BG" altLang="en-US" sz="1800" dirty="0" smtClean="0"/>
                        <a:t>10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 smtClean="0"/>
                    </a:p>
                    <a:p>
                      <a:pPr algn="ctr"/>
                      <a:r>
                        <a:rPr lang="bg-BG" altLang="en-US" sz="1800" dirty="0" smtClean="0"/>
                        <a:t>67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800" dirty="0" smtClean="0"/>
                        <a:t>42</a:t>
                      </a:r>
                      <a:endParaRPr lang="en-US" alt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 smtClean="0"/>
                    </a:p>
                    <a:p>
                      <a:pPr algn="ctr"/>
                      <a:r>
                        <a:rPr lang="bg-BG" altLang="en-US" sz="1800" dirty="0" smtClean="0"/>
                        <a:t>22</a:t>
                      </a:r>
                      <a:endParaRPr lang="en-US" sz="1800" dirty="0"/>
                    </a:p>
                  </a:txBody>
                  <a:tcPr marL="91450" marR="91450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7825"/>
            <a:ext cx="1144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2" descr="erasmus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147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26428"/>
              </p:ext>
            </p:extLst>
          </p:nvPr>
        </p:nvGraphicFramePr>
        <p:xfrm>
          <a:off x="838200" y="1143000"/>
          <a:ext cx="7315200" cy="5562600"/>
        </p:xfrm>
        <a:graphic>
          <a:graphicData uri="http://schemas.openxmlformats.org/drawingml/2006/table">
            <a:tbl>
              <a:tblPr/>
              <a:tblGrid>
                <a:gridCol w="1471613">
                  <a:extLst>
                    <a:ext uri="{9D8B030D-6E8A-4147-A177-3AD203B41FA5}">
                      <a16:colId xmlns:a16="http://schemas.microsoft.com/office/drawing/2014/main" val="450135981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233215276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711187037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4182832694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3342352128"/>
                    </a:ext>
                  </a:extLst>
                </a:gridCol>
              </a:tblGrid>
              <a:tr h="136321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ТРАКИЙСКИ УНИВЕРСИТЕТ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ПРОГРАМА „ЕРАЗЪМ+”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ПОЛУЧЕНИ СРЕДСТВА (в евро)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47411"/>
                  </a:ext>
                </a:extLst>
              </a:tr>
              <a:tr h="638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Година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Общо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Студентска мобилност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с цел обучение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СМО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Студентска мобилност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с цел практика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СМП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Мобилност на персонала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МП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747716"/>
                  </a:ext>
                </a:extLst>
              </a:tr>
              <a:tr h="670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bg-BG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– 201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,50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52 045,50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43 946,00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26 199,00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229056"/>
                  </a:ext>
                </a:extLst>
              </a:tr>
              <a:tr h="670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2014 – 2015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241 430,00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43 348,00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122 317,00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48 115,00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499004"/>
                  </a:ext>
                </a:extLst>
              </a:tr>
              <a:tr h="670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2015 – 2016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304 392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33 266,00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179 095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57 731,00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37923"/>
                  </a:ext>
                </a:extLst>
              </a:tr>
              <a:tr h="670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2016 – 2017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332 736,00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27 241,00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212 100,00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54 995,00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373525"/>
                  </a:ext>
                </a:extLst>
              </a:tr>
              <a:tr h="670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2017 – 2018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489 275,00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29 400,00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327 950,00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86 325,00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321607"/>
                  </a:ext>
                </a:extLst>
              </a:tr>
              <a:tr h="2094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82943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inshtai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9788" cy="678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953000" y="1295400"/>
            <a:ext cx="38100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400" b="1" i="1"/>
              <a:t>“</a:t>
            </a:r>
            <a:r>
              <a:rPr lang="ru-RU" altLang="en-US" sz="1800" b="1" i="1"/>
              <a:t>Безпокойството за човечеството и неговата съдба трябва винаги да формират основният интерес на всички изследователски </a:t>
            </a:r>
            <a:r>
              <a:rPr lang="bg-BG" altLang="en-US" sz="1800" b="1" i="1"/>
              <a:t>стремежи</a:t>
            </a:r>
            <a:r>
              <a:rPr lang="ru-RU" altLang="en-US" sz="1800" b="1" i="1"/>
              <a:t>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b="1" i="1"/>
              <a:t>Никога не забравяй това докато си сред своите диаграми  и уравнения</a:t>
            </a:r>
            <a:r>
              <a:rPr lang="bg-BG" altLang="en-US" sz="1800" b="1" i="1"/>
              <a:t>.</a:t>
            </a:r>
            <a:r>
              <a:rPr lang="en-US" altLang="en-US" sz="2400" b="1" i="1"/>
              <a:t>”</a:t>
            </a:r>
            <a:endParaRPr lang="bg-BG" altLang="en-US" sz="2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Albert Einstein, 1931</a:t>
            </a:r>
            <a:r>
              <a:rPr lang="en-US" altLang="en-US" sz="1800"/>
              <a:t> </a:t>
            </a:r>
            <a:endParaRPr lang="bg-BG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8313" y="26035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bg-BG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Научни списания, издавани в Тракийски Университет</a:t>
            </a:r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25603" name="Picture 3" descr="e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4" y="1378124"/>
            <a:ext cx="1923255" cy="271538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P80555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20" y="1404448"/>
            <a:ext cx="2719407" cy="36247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323275"/>
            <a:ext cx="1803371" cy="261286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85483"/>
            <a:ext cx="1727171" cy="2407172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5" y="4421505"/>
            <a:ext cx="1694314" cy="2397614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9" y="5334000"/>
            <a:ext cx="1257300" cy="1257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886200"/>
          <a:ext cx="8458200" cy="2227262"/>
        </p:xfrm>
        <a:graphic>
          <a:graphicData uri="http://schemas.openxmlformats.org/drawingml/2006/table">
            <a:tbl>
              <a:tblPr/>
              <a:tblGrid>
                <a:gridCol w="1508125">
                  <a:extLst>
                    <a:ext uri="{9D8B030D-6E8A-4147-A177-3AD203B41FA5}">
                      <a16:colId xmlns:a16="http://schemas.microsoft.com/office/drawing/2014/main" val="3433827013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3902570347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986101888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130517687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730367724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46580734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96499717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36693169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90595074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504332842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5373752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148391749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263062580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51693413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51235843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4218615192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542318554"/>
                    </a:ext>
                  </a:extLst>
                </a:gridCol>
              </a:tblGrid>
              <a:tr h="610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79644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 статии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431648"/>
                  </a:ext>
                </a:extLst>
              </a:tr>
              <a:tr h="466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Вътрешни автори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bg-BG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университета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28976"/>
                  </a:ext>
                </a:extLst>
              </a:tr>
              <a:tr h="37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Външни автори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bg-BG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България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70050"/>
                  </a:ext>
                </a:extLst>
              </a:tr>
              <a:tr h="4062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Чуждестранни автори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1" marR="65401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265909"/>
                  </a:ext>
                </a:extLst>
              </a:tr>
            </a:tbl>
          </a:graphicData>
        </a:graphic>
      </p:graphicFrame>
      <p:sp>
        <p:nvSpPr>
          <p:cNvPr id="26750" name="Rectangle 6"/>
          <p:cNvSpPr>
            <a:spLocks noChangeArrowheads="1"/>
          </p:cNvSpPr>
          <p:nvPr/>
        </p:nvSpPr>
        <p:spPr bwMode="auto">
          <a:xfrm>
            <a:off x="1600200" y="1752600"/>
            <a:ext cx="640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 са излезли общо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броя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от тях: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"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редовни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Sciences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3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bg-BG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15 -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Sciences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23 -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en-US" altLang="en-US" sz="1800"/>
          </a:p>
        </p:txBody>
      </p:sp>
      <p:sp>
        <p:nvSpPr>
          <p:cNvPr id="26751" name="Rectangle 7"/>
          <p:cNvSpPr>
            <a:spLocks noChangeArrowheads="1"/>
          </p:cNvSpPr>
          <p:nvPr/>
        </p:nvSpPr>
        <p:spPr bwMode="auto">
          <a:xfrm>
            <a:off x="2133600" y="685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TRAKIA JOURNAL OF SCIENCES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– 15  години</a:t>
            </a:r>
            <a:endParaRPr lang="en-US" altLang="en-US" sz="1800"/>
          </a:p>
        </p:txBody>
      </p:sp>
      <p:pic>
        <p:nvPicPr>
          <p:cNvPr id="2675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8325"/>
            <a:ext cx="1149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88288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2667000" y="6858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TRAKIA JOURNAL OF SCIENCES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– 15  години</a:t>
            </a:r>
            <a:endParaRPr lang="en-US" altLang="en-US" sz="1800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4200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9788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762000" y="-206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714500"/>
            <a:ext cx="4648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Without the “software” of the scientist’s personality, of the scientist’s soul and the scientist’s spirit, the “hardware” of science will never function.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smtClean="0"/>
              <a:t>Maurizio Iacarino</a:t>
            </a:r>
          </a:p>
        </p:txBody>
      </p:sp>
      <p:pic>
        <p:nvPicPr>
          <p:cNvPr id="29699" name="Picture 5" descr="evolve1at300dpi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383857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40388" y="1217613"/>
            <a:ext cx="332422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здравеопазването на хората и животните;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bg-BG" altLang="en-US" sz="2400" b="1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животновъдството и растениевъдството;</a:t>
            </a:r>
          </a:p>
          <a:p>
            <a:pPr eaLnBrk="1" hangingPunct="1">
              <a:lnSpc>
                <a:spcPct val="110000"/>
              </a:lnSpc>
              <a:spcAft>
                <a:spcPts val="24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екологията; </a:t>
            </a:r>
          </a:p>
          <a:p>
            <a:pPr eaLnBrk="1" hangingPunct="1">
              <a:lnSpc>
                <a:spcPct val="110000"/>
              </a:lnSpc>
              <a:spcBef>
                <a:spcPts val="1075"/>
              </a:spcBef>
              <a:spcAft>
                <a:spcPts val="18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техниката и съвременните технологии;</a:t>
            </a:r>
          </a:p>
          <a:p>
            <a:pPr eaLnBrk="1" hangingPunct="1">
              <a:lnSpc>
                <a:spcPct val="110000"/>
              </a:lnSpc>
              <a:spcBef>
                <a:spcPts val="2075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образованието и  квалификацията на педагогическите кадри.</a:t>
            </a:r>
            <a:endParaRPr lang="en-GB" altLang="en-US" sz="2000" b="1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000" b="1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572000" y="366713"/>
            <a:ext cx="457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ПРЕДИЗВИКАТЕЛСТВА ПРЕД НАУЧНАТА ДЕЙНОСТ В ТРАКИЙСКИ УНИВЕРСИТЕТ</a:t>
            </a:r>
            <a:endParaRPr lang="en-GB" alt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7178" name="Picture 14" descr="IM00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2" y="2632817"/>
            <a:ext cx="2037987" cy="1460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prst="convex"/>
            <a:extrusionClr>
              <a:srgbClr val="00206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0" y="990600"/>
            <a:ext cx="342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g-BG" altLang="en-US" sz="1800"/>
          </a:p>
          <a:p>
            <a:pPr eaLnBrk="1" hangingPunct="1"/>
            <a:r>
              <a:rPr lang="ru-RU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Индустри</a:t>
            </a: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 за здравословен живот и биотехнологии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2000">
                <a:ea typeface="Verdana" panose="020B0604030504040204" pitchFamily="34" charset="0"/>
                <a:cs typeface="Verdana" panose="020B0604030504040204" pitchFamily="34" charset="0"/>
              </a:rPr>
              <a:t>   (включително храни);</a:t>
            </a:r>
          </a:p>
          <a:p>
            <a:pPr eaLnBrk="1" hangingPunct="1"/>
            <a:endParaRPr lang="bg-BG" altLang="en-US" sz="2000" b="1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Мехатроника и чисти технологии;</a:t>
            </a:r>
          </a:p>
          <a:p>
            <a:pPr eaLnBrk="1" hangingPunct="1"/>
            <a:endParaRPr lang="bg-BG" altLang="en-US" sz="2000" b="1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Нови технологии в креативни и рекреативни индустри</a:t>
            </a:r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altLang="en-US" sz="2000" b="1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altLang="en-US" sz="2000" b="1">
                <a:ea typeface="Verdana" panose="020B0604030504040204" pitchFamily="34" charset="0"/>
                <a:cs typeface="Verdana" panose="020B0604030504040204" pitchFamily="34" charset="0"/>
              </a:rPr>
              <a:t>Информационни и комуникационни технологии.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304800" y="338138"/>
            <a:ext cx="49593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bg-BG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ИНОВАЦИОННА СТРАТЕГИЯ ЗА ИНТЕЛИГЕНТНА СПЕЦИАЛИЗАЦИЯ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на Р. България 2014-2020 г. (</a:t>
            </a:r>
            <a:r>
              <a:rPr lang="bg-BG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ИСИС)</a:t>
            </a:r>
          </a:p>
        </p:txBody>
      </p:sp>
      <p:pic>
        <p:nvPicPr>
          <p:cNvPr id="718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2" y="5485258"/>
            <a:ext cx="2043113" cy="1353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2" y="4114800"/>
            <a:ext cx="2043113" cy="1348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2" y="1189832"/>
            <a:ext cx="2043112" cy="1421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14400" y="1600200"/>
            <a:ext cx="7391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Организацията, управлението и финансирането на научноизследователската дейност  в  Тракийски университет </a:t>
            </a:r>
            <a:r>
              <a:rPr lang="bg-BG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съобразени главно с два нормативни документа.</a:t>
            </a: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за наблюдение и оценка на научноизследователската дейност, осъществявана от висшите училища и научните организации, издаден от министъра на образованието и науката, обн., ДВ, бр. 72 от 18.09.2015 г., който включва критерии и показатели за оценка на цялостната научноизследователска дейност, осъществявана от организациите и 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bg-BG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условията и реда за оценката, планирането, разпределението и разходването на средствата от държавния бюджет за финансиране на присъщата на държавните висши училища научна или художественотворческа дейност, приета с ПМС № 233 от 10.09.2016 г., обн., ДВ, бр. 73 от 16.09.2016 г., в сила от 1.01.2017 г., 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397000"/>
          <a:ext cx="7696200" cy="402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386">
                <a:tc gridSpan="3"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bg-BG" sz="2400" dirty="0" smtClean="0">
                          <a:solidFill>
                            <a:schemeClr val="tx1"/>
                          </a:solidFill>
                        </a:rPr>
                        <a:t>Получени средства</a:t>
                      </a:r>
                      <a:r>
                        <a:rPr lang="bg-BG" sz="2400" baseline="0" dirty="0" smtClean="0">
                          <a:solidFill>
                            <a:schemeClr val="tx1"/>
                          </a:solidFill>
                        </a:rPr>
                        <a:t> за Научноизследователска дейност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- 2016 г.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62" marB="45662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Целевата субсидия на МОН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ru-RU" sz="1800" dirty="0" err="1" smtClean="0"/>
                        <a:t>Сключени</a:t>
                      </a:r>
                      <a:r>
                        <a:rPr lang="ru-RU" sz="1800" dirty="0" smtClean="0"/>
                        <a:t> договори </a:t>
                      </a:r>
                      <a:r>
                        <a:rPr lang="ru-RU" sz="1800" dirty="0" err="1" smtClean="0"/>
                        <a:t>през</a:t>
                      </a:r>
                      <a:r>
                        <a:rPr lang="ru-RU" sz="1800" dirty="0" smtClean="0"/>
                        <a:t> 2016 г.</a:t>
                      </a:r>
                      <a:endParaRPr lang="en-US" sz="1800" dirty="0"/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Привлечени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средства,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резултат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от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сътрудничеството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български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чуждестранни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висши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училища,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научни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институции и др.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2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416868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436067</a:t>
                      </a:r>
                      <a:endParaRPr lang="en-US" sz="2400" dirty="0"/>
                    </a:p>
                  </a:txBody>
                  <a:tcPr marT="45662" marB="45662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685800" y="63976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400" b="1"/>
              <a:t>Научноизследователска дейност се осъществява в 124 лаборатории</a:t>
            </a:r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80" y="4419600"/>
            <a:ext cx="2693987" cy="17842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bevelT prst="convex"/>
            <a:extrusionClr>
              <a:srgbClr val="00206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038600"/>
          <a:ext cx="5943600" cy="2741621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ОБЩОУНИВЕРСИТЕТСКИ 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ИНФРАСТРУКТУРНИ ПРОЕКТИ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Доокомплектоване със специализирана апаратура на лабораторията по ДНК анализ в АФ с цел апробиране и въвеждане на съвременни молекулярни методики за проучване на геномите на различни видове животни, растения и микроорганизми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Разширяване дейността на микробиологична лаборатория с нова апаратура за изследване на химичен състав, микробиологичен и оксидативен статус на месо от рапан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(Rapana venosa)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и черна мида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(Mytilus galloprovincialis)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ВМФ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Дооборудване на лаборатория „Екологична химия“ с апаратура, необходима за доказване и отстраняване на токсични замърсители – багрила от водни разтвори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ВМФ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Модернизиране и дооборудване на лаборатория по Молекулярна биология, към катедра Молекулярна биология, имунология и медицинска генетика за биомедицински изследвания на генна експресия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МФ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Апаратура за изследване на нано частици и тяхното приложение в медицината.</a:t>
                      </a: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МФ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bg-BG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Подобряване на научната инфраструктура за направления „Машинно инженерство“ и „Общо инженерство“ на Факултет „Техника и технологии“ и Аграрен факултет при ТрУ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ФТТ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3657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371600"/>
            <a:ext cx="37941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19100"/>
            <a:ext cx="83058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ПРОВЕДЕНИ НАУЧНИ ФОРУМИ през 2016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latin typeface="Arial" charset="0"/>
              </a:rPr>
              <a:t> 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Брой проведени международни конференции и семинари 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АФ 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dirty="0">
                <a:latin typeface="Arial" charset="0"/>
              </a:rPr>
              <a:t>Научна Конференция с международно участие „Актуални проблеми и хоризонти пред аграрното образование, наука и бизнес“. 12-13 май, 2016 г. Аграрен факултет при Тракийски университет, Стара Загора, България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МФ 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dirty="0">
                <a:latin typeface="Arial" charset="0"/>
              </a:rPr>
              <a:t>Научен форум: „2</a:t>
            </a:r>
            <a:r>
              <a:rPr lang="bg-BG" sz="1200" baseline="30000" dirty="0">
                <a:latin typeface="Arial" charset="0"/>
              </a:rPr>
              <a:t>nd 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Trakia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Medical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Days</a:t>
            </a:r>
            <a:r>
              <a:rPr lang="bg-BG" sz="1200" dirty="0">
                <a:latin typeface="Arial" charset="0"/>
              </a:rPr>
              <a:t>”- 03.11.2016г. – 05.11.2016г.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СФ </a:t>
            </a:r>
            <a:endParaRPr lang="bg-BG" sz="1200" dirty="0">
              <a:latin typeface="Arial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latin typeface="Arial" charset="0"/>
              </a:rPr>
              <a:t>Международно обучение: </a:t>
            </a:r>
            <a:r>
              <a:rPr lang="en-US" sz="1200" dirty="0">
                <a:latin typeface="Arial" charset="0"/>
              </a:rPr>
              <a:t>"Could networking be a way to empower social enterprises in Serbia?" – 07</a:t>
            </a:r>
            <a:r>
              <a:rPr lang="bg-BG" sz="1200" dirty="0">
                <a:latin typeface="Arial" charset="0"/>
              </a:rPr>
              <a:t>.10.2016г., Белград, Сърбия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latin typeface="Arial" charset="0"/>
              </a:rPr>
              <a:t>Работна среща: </a:t>
            </a:r>
            <a:r>
              <a:rPr lang="en-US" sz="1200" dirty="0">
                <a:latin typeface="Arial" charset="0"/>
              </a:rPr>
              <a:t>“Model of cooperation between Commercial and Academic partners” – 27.06.2016г., </a:t>
            </a:r>
            <a:r>
              <a:rPr lang="en-US" sz="1200" dirty="0" err="1">
                <a:latin typeface="Arial" charset="0"/>
              </a:rPr>
              <a:t>Пирот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Сърбия</a:t>
            </a:r>
            <a:endParaRPr lang="bg-BG" sz="1200" dirty="0">
              <a:latin typeface="Arial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latin typeface="Arial" charset="0"/>
              </a:rPr>
              <a:t>Обучителни семинари с </a:t>
            </a:r>
            <a:r>
              <a:rPr lang="bg-BG" sz="1200" dirty="0" err="1">
                <a:latin typeface="Arial" charset="0"/>
              </a:rPr>
              <a:t>междунардно</a:t>
            </a:r>
            <a:r>
              <a:rPr lang="bg-BG" sz="1200" dirty="0">
                <a:latin typeface="Arial" charset="0"/>
              </a:rPr>
              <a:t> участие: “</a:t>
            </a:r>
            <a:r>
              <a:rPr lang="en-US" sz="1200" dirty="0">
                <a:latin typeface="Arial" charset="0"/>
              </a:rPr>
              <a:t>Design of cooperative networking in rural areas (LEADER, PO, cooperatives and family farms) – 11, 12, 25, 31.05.2016г., </a:t>
            </a:r>
            <a:r>
              <a:rPr lang="en-US" sz="1200" dirty="0" err="1">
                <a:latin typeface="Arial" charset="0"/>
              </a:rPr>
              <a:t>Стара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Загора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България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 ФТТ </a:t>
            </a:r>
            <a:endParaRPr lang="en-US" sz="1200" dirty="0">
              <a:latin typeface="Arial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latin typeface="Arial" charset="0"/>
              </a:rPr>
              <a:t>XXV Международна научна конференция „Мениджмънт и качество“ за млади учени, 11-12.05.2016</a:t>
            </a:r>
            <a:endParaRPr lang="en-US" sz="1200" dirty="0">
              <a:latin typeface="Arial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latin typeface="Arial" charset="0"/>
              </a:rPr>
              <a:t>ICTTE International </a:t>
            </a:r>
            <a:r>
              <a:rPr lang="bg-BG" sz="1200" dirty="0" err="1">
                <a:latin typeface="Arial" charset="0"/>
              </a:rPr>
              <a:t>Conference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on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Technics</a:t>
            </a:r>
            <a:r>
              <a:rPr lang="bg-BG" sz="1200" dirty="0">
                <a:latin typeface="Arial" charset="0"/>
              </a:rPr>
              <a:t>, Technologies </a:t>
            </a:r>
            <a:r>
              <a:rPr lang="bg-BG" sz="1200" dirty="0" err="1">
                <a:latin typeface="Arial" charset="0"/>
              </a:rPr>
              <a:t>and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Education</a:t>
            </a:r>
            <a:r>
              <a:rPr lang="bg-BG" sz="1200" dirty="0">
                <a:latin typeface="Arial" charset="0"/>
              </a:rPr>
              <a:t>, </a:t>
            </a:r>
            <a:r>
              <a:rPr lang="bg-BG" sz="1200" dirty="0" err="1">
                <a:latin typeface="Arial" charset="0"/>
              </a:rPr>
              <a:t>Faculty</a:t>
            </a:r>
            <a:r>
              <a:rPr lang="bg-BG" sz="1200" dirty="0">
                <a:latin typeface="Arial" charset="0"/>
              </a:rPr>
              <a:t> of </a:t>
            </a:r>
            <a:r>
              <a:rPr lang="bg-BG" sz="1200" dirty="0" err="1">
                <a:latin typeface="Arial" charset="0"/>
              </a:rPr>
              <a:t>Technics</a:t>
            </a:r>
            <a:r>
              <a:rPr lang="bg-BG" sz="1200" dirty="0">
                <a:latin typeface="Arial" charset="0"/>
              </a:rPr>
              <a:t> </a:t>
            </a:r>
            <a:r>
              <a:rPr lang="bg-BG" sz="1200" dirty="0" err="1">
                <a:latin typeface="Arial" charset="0"/>
              </a:rPr>
              <a:t>and</a:t>
            </a:r>
            <a:r>
              <a:rPr lang="bg-BG" sz="1200" dirty="0">
                <a:latin typeface="Arial" charset="0"/>
              </a:rPr>
              <a:t> Technologies, </a:t>
            </a:r>
            <a:r>
              <a:rPr lang="bg-BG" sz="1200" dirty="0" err="1">
                <a:latin typeface="Arial" charset="0"/>
              </a:rPr>
              <a:t>October</a:t>
            </a:r>
            <a:r>
              <a:rPr lang="bg-BG" sz="1200" dirty="0">
                <a:latin typeface="Arial" charset="0"/>
              </a:rPr>
              <a:t> 17-18. 2016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b="1" dirty="0">
                <a:latin typeface="Arial" charset="0"/>
              </a:rPr>
              <a:t>ДИПКУ 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bg-BG" sz="1200" dirty="0">
                <a:latin typeface="Arial" charset="0"/>
              </a:rPr>
              <a:t>XVI Национален педагогически форум с международно участие на тема: </a:t>
            </a:r>
            <a:r>
              <a:rPr lang="bg-BG" sz="1200" i="1" dirty="0">
                <a:latin typeface="Arial" charset="0"/>
              </a:rPr>
              <a:t>„Стратегии, политики, практики в условията на образователна реформа“</a:t>
            </a:r>
            <a:r>
              <a:rPr lang="bg-BG" sz="1200" dirty="0">
                <a:latin typeface="Arial" charset="0"/>
              </a:rPr>
              <a:t>, който се проведе на 22.06.2016 г. в Стара Загора.</a:t>
            </a:r>
          </a:p>
          <a:p>
            <a:pPr eaLnBrk="1" hangingPunct="1">
              <a:defRPr/>
            </a:pPr>
            <a:endParaRPr lang="bg-BG" sz="1200" b="1" dirty="0">
              <a:ea typeface="Times New Roman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bg-BG" sz="1200" b="1" dirty="0">
                <a:ea typeface="Times New Roman"/>
                <a:cs typeface="Arial" panose="020B0604020202020204" pitchFamily="34" charset="0"/>
              </a:rPr>
              <a:t>Брой проведени национални конференции и семинари </a:t>
            </a:r>
            <a:endParaRPr lang="en-US" sz="1200" dirty="0">
              <a:ea typeface="Times New Roman"/>
              <a:cs typeface="Arial" panose="020B0604020202020204" pitchFamily="34" charset="0"/>
            </a:endParaRPr>
          </a:p>
          <a:p>
            <a:pPr indent="450215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dirty="0">
                <a:ea typeface="Times New Roman"/>
                <a:cs typeface="Arial" panose="020B0604020202020204" pitchFamily="34" charset="0"/>
              </a:rPr>
              <a:t>АФ </a:t>
            </a:r>
            <a:endParaRPr lang="en-US" sz="1200" dirty="0">
              <a:ea typeface="Times New Roman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ea typeface="Times New Roman"/>
                <a:cs typeface="Arial" panose="020B0604020202020204" pitchFamily="34" charset="0"/>
              </a:rPr>
              <a:t>Семинар на тема „Модерни технологии при отглеждане на говеда и овце. Управление на торовите маси“ – 27 .10 2016, гр. Нова Загора – лектор доц. д-р Ваня Димова</a:t>
            </a:r>
            <a:endParaRPr lang="en-US" sz="1200" dirty="0">
              <a:ea typeface="Times New Roman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sz="1200" dirty="0">
                <a:ea typeface="Times New Roman"/>
                <a:cs typeface="Arial" panose="020B0604020202020204" pitchFamily="34" charset="0"/>
              </a:rPr>
              <a:t>Семинар на тема „Нови технологични решени в оборудването на малки млечни ферми“ – 02 .12 2016, гр. Видин – лектор доц. д-р Ваня Димова</a:t>
            </a:r>
            <a:endParaRPr lang="en-US" sz="1200" dirty="0">
              <a:ea typeface="Times New Roman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 eaLnBrk="1" hangingPunct="1"/>
            <a:r>
              <a:rPr lang="bg-BG" altLang="en-US" sz="2700" b="1" smtClean="0"/>
              <a:t>Голяма част от научните</a:t>
            </a:r>
            <a:r>
              <a:rPr lang="bg-BG" altLang="en-US" sz="4000" b="1" smtClean="0"/>
              <a:t> </a:t>
            </a:r>
            <a:r>
              <a:rPr lang="bg-BG" altLang="en-US" sz="2700" b="1" smtClean="0"/>
              <a:t>изследвания са свързани директно с практиката в</a:t>
            </a:r>
            <a:br>
              <a:rPr lang="bg-BG" altLang="en-US" sz="2700" b="1" smtClean="0"/>
            </a:br>
            <a:endParaRPr lang="bg-BG" altLang="en-US" sz="4000" b="1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38500" y="1881188"/>
            <a:ext cx="2667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Ветеринарните клиники</a:t>
            </a:r>
          </a:p>
        </p:txBody>
      </p:sp>
      <p:pic>
        <p:nvPicPr>
          <p:cNvPr id="15364" name="Picture 10" descr="IM00338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4831" y="2916238"/>
            <a:ext cx="2954337" cy="2216150"/>
          </a:xfrm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3038" y="1412875"/>
            <a:ext cx="28067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Университетска болница</a:t>
            </a:r>
          </a:p>
        </p:txBody>
      </p:sp>
      <p:pic>
        <p:nvPicPr>
          <p:cNvPr id="15367" name="Picture 6" descr="IM00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54" y="4540906"/>
            <a:ext cx="2937059" cy="2202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234113" y="3429000"/>
            <a:ext cx="266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Учебно опитно стопанство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" y="2268278"/>
            <a:ext cx="2970030" cy="2227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05000" y="449263"/>
            <a:ext cx="5600700" cy="857250"/>
          </a:xfrm>
        </p:spPr>
        <p:txBody>
          <a:bodyPr/>
          <a:lstStyle/>
          <a:p>
            <a:r>
              <a:rPr lang="bg-BG" altLang="en-US" sz="2400" smtClean="0"/>
              <a:t>УНИВЕРСИТЕТСКА БИБЛИОТЕКА</a:t>
            </a:r>
            <a:endParaRPr lang="en-US" altLang="en-US" sz="2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87" y="4471345"/>
            <a:ext cx="3146561" cy="2084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3200"/>
            <a:ext cx="2242238" cy="33853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1" y="2087412"/>
            <a:ext cx="3158258" cy="20918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prst="angle"/>
          </a:sp3d>
        </p:spPr>
      </p:pic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571500" y="1209675"/>
            <a:ext cx="82677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Съдържа над</a:t>
            </a:r>
            <a:r>
              <a:rPr lang="en-GB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380 000 </a:t>
            </a:r>
            <a:r>
              <a:rPr lang="bg-BG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издания на специализирана литература и научна периодика на български, английски, френски, руски и немски езици. </a:t>
            </a:r>
            <a:endParaRPr lang="en-US" alt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5621338" y="2219325"/>
            <a:ext cx="35052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Предоставя достъп до Електронни бази данни:</a:t>
            </a:r>
            <a:endParaRPr lang="en-US" altLang="en-US" sz="1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Academic Search Complete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MEDLINE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Veterinary Education in Video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Rehabilitation Therapy in Video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CAB Abstracts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 МОН: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ScienceDirect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Web of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3488</TotalTime>
  <Words>1914</Words>
  <Application>Microsoft Office PowerPoint</Application>
  <PresentationFormat>On-screen Show (4:3)</PresentationFormat>
  <Paragraphs>481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Wingdings</vt:lpstr>
      <vt:lpstr>Arial Black</vt:lpstr>
      <vt:lpstr>Times New Roman</vt:lpstr>
      <vt:lpstr>ExcelciorCyr</vt:lpstr>
      <vt:lpstr>Verdana</vt:lpstr>
      <vt:lpstr>Tahoma</vt:lpstr>
      <vt:lpstr>Calibri</vt:lpstr>
      <vt:lpstr>Symbol</vt:lpstr>
      <vt:lpstr>Pixel</vt:lpstr>
      <vt:lpstr>Microsoft Excel Chart</vt:lpstr>
      <vt:lpstr> ТРАКИЙСКИ УНИВЕРСИТЕТ 30 ГОДИНИ ЕРАЗЪМ+ 15 ГОДИНИ TRAKIA JOURNAL OF SCIENCES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Голяма част от научните изследвания са свързани директно с практиката в </vt:lpstr>
      <vt:lpstr>УНИВЕРСИТЕТСКА БИБЛИОТЕКА</vt:lpstr>
      <vt:lpstr>PowerPoint Presentation</vt:lpstr>
      <vt:lpstr>PowerPoint Presentation</vt:lpstr>
      <vt:lpstr>PowerPoint Presentation</vt:lpstr>
      <vt:lpstr>PowerPoint Presentation</vt:lpstr>
      <vt:lpstr>Творческа активност на научно-преподавателския състав на ТрУ  2016 г</vt:lpstr>
      <vt:lpstr>Творческа активност на научно-преподавателския състав на ТрУ  2016 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ПРЕДИЗВИКАТЕЛСТВА ПРЕД НАУЧНАТА ДЕЙНОСТ В ТРАКИЙСКИ УНИВЕРСИТЕТ В ПРОЦЕСА НА ЕВРОИНТЕГРАЦИЯТА</dc:title>
  <dc:creator>a</dc:creator>
  <cp:lastModifiedBy>Windows User</cp:lastModifiedBy>
  <cp:revision>221</cp:revision>
  <dcterms:created xsi:type="dcterms:W3CDTF">2005-09-22T09:21:05Z</dcterms:created>
  <dcterms:modified xsi:type="dcterms:W3CDTF">2017-05-12T10:23:06Z</dcterms:modified>
</cp:coreProperties>
</file>